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8.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6.xml" ContentType="application/vnd.openxmlformats-officedocument.presentationml.notesSlide+xml"/>
  <Override PartName="/ppt/media/image12.jpeg" ContentType="image/jpeg"/>
  <Override PartName="/ppt/media/image13.jpeg" ContentType="image/jpeg"/>
  <Override PartName="/ppt/notesSlides/notesSlide17.xml" ContentType="application/vnd.openxmlformats-officedocument.presentationml.notesSlide+xml"/>
  <Override PartName="/ppt/media/image14.jpeg" ContentType="image/jpeg"/>
  <Override PartName="/ppt/notesSlides/notesSlide18.xml" ContentType="application/vnd.openxmlformats-officedocument.presentationml.notesSlide+xml"/>
  <Override PartName="/ppt/media/image15.jpeg" ContentType="image/jpeg"/>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9" name="Shape 119"/>
          <p:cNvSpPr/>
          <p:nvPr>
            <p:ph type="sldImg"/>
          </p:nvPr>
        </p:nvSpPr>
        <p:spPr>
          <a:xfrm>
            <a:off x="1143000" y="685800"/>
            <a:ext cx="4572000" cy="3429000"/>
          </a:xfrm>
          <a:prstGeom prst="rect">
            <a:avLst/>
          </a:prstGeom>
        </p:spPr>
        <p:txBody>
          <a:bodyPr/>
          <a:lstStyle/>
          <a:p>
            <a:pPr/>
          </a:p>
        </p:txBody>
      </p:sp>
      <p:sp>
        <p:nvSpPr>
          <p:cNvPr id="120" name="Shape 12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a:defRPr sz="1100"/>
            </a:lvl1pPr>
          </a:lstStyle>
          <a:p>
            <a:pPr/>
            <a:r>
              <a:t>Today we are going to cover Appendix D; Technologies Shaping our Future.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I have already identified three trends that I think have the best chance of resulting in an inflection. I will tell my thoughts, then wrap up with time for questions.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Moore's Law asserts that the number of transistors on a microchip doubles about every two years, though the cost of computers is halved.</a:t>
            </a:r>
          </a:p>
          <a:p>
            <a:pPr/>
          </a:p>
          <a:p>
            <a:pPr/>
            <a:r>
              <a:t>IBM is making massive investments in Quantum computing. Showing some good progress.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250 mile range (by air). 150 MPH in the air, 70 MPH on the highway. Hybrid including Hydrogen option planned. $789,000 pre-order now.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Key skills for an uncertain future: 1) Critical Thinking, 2) Creativity and 3) Problem Solving along with a fearless attitude (with no fear of failure) meaning you are constantly trying new things. Remember; the one that does the most experiments in life wins!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marL="190500" indent="-190500"/>
            <a:r>
              <a:t>What impact has technology has on the top reasons to study trends? </a:t>
            </a:r>
          </a:p>
          <a:p>
            <a:pPr marL="190500" indent="-190500"/>
            <a:r>
              <a:t>Try to identify a company or product that has used technology for each reason.Technology has had an impact on every reason</a:t>
            </a:r>
          </a:p>
          <a:p>
            <a:pPr lvl="1" marL="250825" indent="-190500">
              <a:buSzPct val="100000"/>
              <a:buAutoNum type="arabicPeriod" startAt="1"/>
            </a:pPr>
            <a:r>
              <a:t>Technology offers new products and new opportunities such as Apple’s iPhone</a:t>
            </a:r>
          </a:p>
          <a:p>
            <a:pPr lvl="1" marL="250825" indent="-190500">
              <a:buSzPct val="100000"/>
              <a:buAutoNum type="arabicPeriod" startAt="1"/>
            </a:pPr>
            <a:r>
              <a:t>Hurricane Katrina devastated the country and there is now a great deal of resources focused on early identification of hurricanes as well as the development of advanced weather monitoring and control systems</a:t>
            </a:r>
          </a:p>
          <a:p>
            <a:pPr lvl="1" marL="250825" indent="-190500">
              <a:buSzPct val="100000"/>
              <a:buAutoNum type="arabicPeriod" startAt="1"/>
            </a:pPr>
            <a:r>
              <a:t>Being confident in today’s technological environment is not an easy task. There are a few companies that are confident in their products and are investing billions such as Apple’s iPod, Marks &amp; Spencer's use of RFID, and Microsoft’s Live product line.</a:t>
            </a:r>
          </a:p>
          <a:p>
            <a:pPr lvl="1" marL="250825" indent="-190500">
              <a:buSzPct val="100000"/>
              <a:buAutoNum type="arabicPeriod" startAt="1"/>
            </a:pPr>
            <a:r>
              <a:t>Wal-Mart and Dell’s use of supply chain management is the best example when it comes to beating the competition</a:t>
            </a:r>
          </a:p>
          <a:p>
            <a:pPr lvl="1" marL="250825" indent="-190500">
              <a:buSzPct val="100000"/>
              <a:buAutoNum type="arabicPeriod" startAt="1"/>
            </a:pPr>
            <a:r>
              <a:t>Steve Jobs noticed the trend of MP3 songs and built the iPod</a:t>
            </a:r>
          </a:p>
          <a:p>
            <a:pPr lvl="1" marL="250825" indent="-190500">
              <a:buSzPct val="100000"/>
              <a:buAutoNum type="arabicPeriod" startAt="1"/>
            </a:pPr>
            <a:r>
              <a:t>Polaroid is a great example of a company that focused on the now, the Polaroid camera, and missed the future, the digital camera, and went bankrupt</a:t>
            </a:r>
          </a:p>
          <a:p>
            <a:pPr lvl="1" marL="250825" indent="-190500">
              <a:buSzPct val="100000"/>
              <a:buAutoNum type="arabicPeriod" startAt="1"/>
            </a:pPr>
            <a:r>
              <a:t>With SCM organizations must understand the entire supply chain horizontally, not just their vertical focus</a:t>
            </a:r>
          </a:p>
          <a:p>
            <a:pPr lvl="1" marL="250825" indent="-190500">
              <a:buSzPct val="100000"/>
              <a:buAutoNum type="arabicPeriod" startAt="1"/>
            </a:pPr>
            <a:r>
              <a:t>It is probably more difficult to achieve this task than at any other time in the history of the world since the business environment is changing so frequently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marL="190500" indent="-190500"/>
            <a:r>
              <a:t>Why would an organization want to perform all of the above?</a:t>
            </a:r>
          </a:p>
          <a:p>
            <a:pPr indent="-223835">
              <a:buSzPct val="100000"/>
              <a:buFont typeface="Arial"/>
              <a:buChar char="•"/>
            </a:pPr>
            <a:r>
              <a:t>Trend analysis focuses on past trends</a:t>
            </a:r>
          </a:p>
          <a:p>
            <a:pPr indent="-223835">
              <a:buSzPct val="100000"/>
              <a:buFont typeface="Arial"/>
              <a:buChar char="•"/>
            </a:pPr>
            <a:r>
              <a:t>Tend monitoring focuses on present trends</a:t>
            </a:r>
          </a:p>
          <a:p>
            <a:pPr indent="-223835">
              <a:buSzPct val="100000"/>
              <a:buFont typeface="Arial"/>
              <a:buChar char="•"/>
            </a:pPr>
            <a:r>
              <a:t>Trend projection focuses on future trends</a:t>
            </a:r>
          </a:p>
          <a:p>
            <a:pPr marL="190500" indent="-190500"/>
            <a:r>
              <a:t>It helps to understand what has happened and what is happening in order to predict what might happen in the future.</a:t>
            </a:r>
          </a:p>
          <a:p>
            <a:pPr marL="190500" indent="-190500"/>
            <a:r>
              <a:t>Organizations must watch the past, present, and future to run a successful business.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defRPr>
                <a:latin typeface="Arial"/>
                <a:ea typeface="Arial"/>
                <a:cs typeface="Arial"/>
                <a:sym typeface="Arial"/>
              </a:defRPr>
            </a:pPr>
            <a:r>
              <a:t>Inflections happen when the near future is radically different from the recent past. </a:t>
            </a:r>
            <a:r>
              <a:rPr>
                <a:solidFill>
                  <a:srgbClr val="FF0000"/>
                </a:solidFill>
              </a:rPr>
              <a:t>Disruption</a:t>
            </a:r>
            <a:r>
              <a:t>.</a:t>
            </a:r>
          </a:p>
          <a:p>
            <a:pPr>
              <a:defRPr>
                <a:latin typeface="Arial"/>
                <a:ea typeface="Arial"/>
                <a:cs typeface="Arial"/>
                <a:sym typeface="Arial"/>
              </a:defRPr>
            </a:pPr>
            <a:r>
              <a:t> </a:t>
            </a:r>
          </a:p>
          <a:p>
            <a:pPr>
              <a:defRPr>
                <a:latin typeface="Arial"/>
                <a:ea typeface="Arial"/>
                <a:cs typeface="Arial"/>
                <a:sym typeface="Arial"/>
              </a:defRPr>
            </a:pPr>
            <a:r>
              <a:t>Trends are relatively easy to observe, follow and project using the tools we have already discussed. Inflection points are harder to spot and therefore provide unique, potentially huge opportunities. Trends are always present. Inflection points are distinct events.</a:t>
            </a:r>
          </a:p>
          <a:p>
            <a:pPr>
              <a:defRPr>
                <a:latin typeface="Arial"/>
                <a:ea typeface="Arial"/>
                <a:cs typeface="Arial"/>
                <a:sym typeface="Arial"/>
              </a:defRPr>
            </a:pPr>
          </a:p>
          <a:p>
            <a:pPr>
              <a:defRPr>
                <a:latin typeface="Arial"/>
                <a:ea typeface="Arial"/>
                <a:cs typeface="Arial"/>
                <a:sym typeface="Arial"/>
              </a:defRPr>
            </a:pPr>
            <a:r>
              <a:t>Individual trends have relatively minor impact. Over time, as multiple trends converge, we get disruption at inflection points.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2843210" y="2282894"/>
            <a:ext cx="3457580" cy="822715"/>
          </a:xfrm>
          <a:prstGeom prst="rect">
            <a:avLst/>
          </a:prstGeom>
        </p:spPr>
        <p:txBody>
          <a:bodyPr anchor="b"/>
          <a:lstStyle>
            <a:lvl1pPr algn="ctr">
              <a:defRPr sz="6000">
                <a:solidFill>
                  <a:srgbClr val="000000"/>
                </a:solidFill>
              </a:defRPr>
            </a:lvl1pPr>
          </a:lstStyle>
          <a:p>
            <a:pPr/>
            <a:r>
              <a:t>Title Text</a:t>
            </a:r>
          </a:p>
        </p:txBody>
      </p:sp>
      <p:sp>
        <p:nvSpPr>
          <p:cNvPr id="13" name="Body Level One…"/>
          <p:cNvSpPr txBox="1"/>
          <p:nvPr>
            <p:ph type="body" sz="quarter" idx="1"/>
          </p:nvPr>
        </p:nvSpPr>
        <p:spPr>
          <a:xfrm>
            <a:off x="1260425" y="3145102"/>
            <a:ext cx="662315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4" name="Picture 4" descr="Picture 4"/>
          <p:cNvPicPr>
            <a:picLocks noChangeAspect="1"/>
          </p:cNvPicPr>
          <p:nvPr/>
        </p:nvPicPr>
        <p:blipFill>
          <a:blip r:embed="rId2">
            <a:extLst/>
          </a:blip>
          <a:stretch>
            <a:fillRect/>
          </a:stretch>
        </p:blipFill>
        <p:spPr>
          <a:xfrm>
            <a:off x="2333625" y="5018158"/>
            <a:ext cx="4476750" cy="1466854"/>
          </a:xfrm>
          <a:prstGeom prst="rect">
            <a:avLst/>
          </a:prstGeom>
          <a:ln w="12700">
            <a:miter lim="400000"/>
          </a:ln>
        </p:spPr>
      </p:pic>
      <p:grpSp>
        <p:nvGrpSpPr>
          <p:cNvPr id="17" name="Picture 8"/>
          <p:cNvGrpSpPr/>
          <p:nvPr/>
        </p:nvGrpSpPr>
        <p:grpSpPr>
          <a:xfrm>
            <a:off x="4257013" y="1006817"/>
            <a:ext cx="1300750" cy="911223"/>
            <a:chOff x="0" y="-1"/>
            <a:chExt cx="1300748" cy="911221"/>
          </a:xfrm>
        </p:grpSpPr>
        <p:sp>
          <p:nvSpPr>
            <p:cNvPr id="15" name="Shape"/>
            <p:cNvSpPr/>
            <p:nvPr/>
          </p:nvSpPr>
          <p:spPr>
            <a:xfrm>
              <a:off x="-1" y="-2"/>
              <a:ext cx="1300749" cy="911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82" y="0"/>
                    <a:pt x="1300" y="0"/>
                  </a:cubicBezTo>
                  <a:lnTo>
                    <a:pt x="20300" y="0"/>
                  </a:lnTo>
                  <a:cubicBezTo>
                    <a:pt x="21018" y="0"/>
                    <a:pt x="21600" y="831"/>
                    <a:pt x="21600" y="1856"/>
                  </a:cubicBezTo>
                  <a:lnTo>
                    <a:pt x="21600" y="19744"/>
                  </a:lnTo>
                  <a:cubicBezTo>
                    <a:pt x="21600" y="20769"/>
                    <a:pt x="21018" y="21600"/>
                    <a:pt x="20300" y="21600"/>
                  </a:cubicBezTo>
                  <a:lnTo>
                    <a:pt x="1300" y="21600"/>
                  </a:lnTo>
                  <a:cubicBezTo>
                    <a:pt x="582"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16" name="image2.jpeg" descr="image2.jpeg"/>
            <p:cNvPicPr>
              <a:picLocks noChangeAspect="1"/>
            </p:cNvPicPr>
            <p:nvPr/>
          </p:nvPicPr>
          <p:blipFill>
            <a:blip r:embed="rId3">
              <a:extLst/>
            </a:blip>
            <a:srcRect l="0" t="0" r="14" b="0"/>
            <a:stretch>
              <a:fillRect/>
            </a:stretch>
          </p:blipFill>
          <p:spPr>
            <a:xfrm>
              <a:off x="0" y="0"/>
              <a:ext cx="1300560" cy="911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0"/>
                  </a:moveTo>
                  <a:cubicBezTo>
                    <a:pt x="580" y="0"/>
                    <a:pt x="0" y="828"/>
                    <a:pt x="0" y="1853"/>
                  </a:cubicBezTo>
                  <a:lnTo>
                    <a:pt x="0" y="19747"/>
                  </a:lnTo>
                  <a:cubicBezTo>
                    <a:pt x="0" y="20772"/>
                    <a:pt x="580" y="21600"/>
                    <a:pt x="1299" y="21600"/>
                  </a:cubicBezTo>
                  <a:lnTo>
                    <a:pt x="20301" y="21600"/>
                  </a:lnTo>
                  <a:cubicBezTo>
                    <a:pt x="21020" y="21600"/>
                    <a:pt x="21600" y="20772"/>
                    <a:pt x="21600" y="19747"/>
                  </a:cubicBezTo>
                  <a:lnTo>
                    <a:pt x="21600" y="1853"/>
                  </a:lnTo>
                  <a:cubicBezTo>
                    <a:pt x="21600" y="828"/>
                    <a:pt x="21020" y="0"/>
                    <a:pt x="20301" y="0"/>
                  </a:cubicBezTo>
                  <a:lnTo>
                    <a:pt x="1299"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0" name="Picture 9"/>
          <p:cNvGrpSpPr/>
          <p:nvPr/>
        </p:nvGrpSpPr>
        <p:grpSpPr>
          <a:xfrm>
            <a:off x="5795646" y="1070308"/>
            <a:ext cx="1273572" cy="847729"/>
            <a:chOff x="0" y="-1"/>
            <a:chExt cx="1273571" cy="847728"/>
          </a:xfrm>
        </p:grpSpPr>
        <p:sp>
          <p:nvSpPr>
            <p:cNvPr id="18" name="Shape"/>
            <p:cNvSpPr/>
            <p:nvPr/>
          </p:nvSpPr>
          <p:spPr>
            <a:xfrm>
              <a:off x="-1" y="-1"/>
              <a:ext cx="1273431" cy="847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3" y="0"/>
                    <a:pt x="1236" y="0"/>
                  </a:cubicBezTo>
                  <a:lnTo>
                    <a:pt x="20364" y="0"/>
                  </a:lnTo>
                  <a:cubicBezTo>
                    <a:pt x="21047" y="0"/>
                    <a:pt x="21600" y="831"/>
                    <a:pt x="21600" y="1856"/>
                  </a:cubicBezTo>
                  <a:lnTo>
                    <a:pt x="21600" y="19744"/>
                  </a:lnTo>
                  <a:cubicBezTo>
                    <a:pt x="21600" y="20769"/>
                    <a:pt x="21047" y="21600"/>
                    <a:pt x="20364" y="21600"/>
                  </a:cubicBezTo>
                  <a:lnTo>
                    <a:pt x="1236" y="21600"/>
                  </a:lnTo>
                  <a:cubicBezTo>
                    <a:pt x="553"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19" name="image3.jpeg" descr="image3.jpeg"/>
            <p:cNvPicPr>
              <a:picLocks noChangeAspect="1"/>
            </p:cNvPicPr>
            <p:nvPr/>
          </p:nvPicPr>
          <p:blipFill>
            <a:blip r:embed="rId4">
              <a:extLst/>
            </a:blip>
            <a:srcRect l="0" t="906" r="15532" b="0"/>
            <a:stretch>
              <a:fillRect/>
            </a:stretch>
          </p:blipFill>
          <p:spPr>
            <a:xfrm>
              <a:off x="-1" y="-2"/>
              <a:ext cx="1273572" cy="84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 y="0"/>
                  </a:moveTo>
                  <a:cubicBezTo>
                    <a:pt x="556" y="0"/>
                    <a:pt x="0" y="845"/>
                    <a:pt x="0" y="1877"/>
                  </a:cubicBezTo>
                  <a:lnTo>
                    <a:pt x="0" y="19916"/>
                  </a:lnTo>
                  <a:cubicBezTo>
                    <a:pt x="0" y="20661"/>
                    <a:pt x="292" y="21298"/>
                    <a:pt x="707" y="21600"/>
                  </a:cubicBezTo>
                  <a:lnTo>
                    <a:pt x="20893" y="21600"/>
                  </a:lnTo>
                  <a:cubicBezTo>
                    <a:pt x="21308" y="21298"/>
                    <a:pt x="21600" y="20661"/>
                    <a:pt x="21600" y="19916"/>
                  </a:cubicBezTo>
                  <a:lnTo>
                    <a:pt x="21600" y="1877"/>
                  </a:lnTo>
                  <a:cubicBezTo>
                    <a:pt x="21600" y="845"/>
                    <a:pt x="21044" y="0"/>
                    <a:pt x="20361" y="0"/>
                  </a:cubicBezTo>
                  <a:lnTo>
                    <a:pt x="1239"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3" name="Picture 13"/>
          <p:cNvGrpSpPr/>
          <p:nvPr/>
        </p:nvGrpSpPr>
        <p:grpSpPr>
          <a:xfrm>
            <a:off x="5171414" y="419095"/>
            <a:ext cx="1234077" cy="822719"/>
            <a:chOff x="-1" y="-1"/>
            <a:chExt cx="1234075" cy="822717"/>
          </a:xfrm>
        </p:grpSpPr>
        <p:sp>
          <p:nvSpPr>
            <p:cNvPr id="21" name="Shape"/>
            <p:cNvSpPr/>
            <p:nvPr/>
          </p:nvSpPr>
          <p:spPr>
            <a:xfrm>
              <a:off x="-2" y="-2"/>
              <a:ext cx="1234077" cy="822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4" y="0"/>
                    <a:pt x="1238" y="0"/>
                  </a:cubicBezTo>
                  <a:lnTo>
                    <a:pt x="20362" y="0"/>
                  </a:lnTo>
                  <a:cubicBezTo>
                    <a:pt x="21046" y="0"/>
                    <a:pt x="21600" y="831"/>
                    <a:pt x="21600" y="1856"/>
                  </a:cubicBezTo>
                  <a:lnTo>
                    <a:pt x="21600" y="19744"/>
                  </a:lnTo>
                  <a:cubicBezTo>
                    <a:pt x="21600" y="20769"/>
                    <a:pt x="21046" y="21600"/>
                    <a:pt x="20362" y="21600"/>
                  </a:cubicBezTo>
                  <a:lnTo>
                    <a:pt x="1238" y="21600"/>
                  </a:lnTo>
                  <a:cubicBezTo>
                    <a:pt x="554"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2" name="image4.jpeg" descr="image4.jpeg"/>
            <p:cNvPicPr>
              <a:picLocks noChangeAspect="1"/>
            </p:cNvPicPr>
            <p:nvPr/>
          </p:nvPicPr>
          <p:blipFill>
            <a:blip r:embed="rId5">
              <a:extLst/>
            </a:blip>
            <a:srcRect l="0" t="0" r="15" b="0"/>
            <a:stretch>
              <a:fillRect/>
            </a:stretch>
          </p:blipFill>
          <p:spPr>
            <a:xfrm>
              <a:off x="-2" y="0"/>
              <a:ext cx="1233886" cy="82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7" y="0"/>
                  </a:moveTo>
                  <a:cubicBezTo>
                    <a:pt x="553" y="0"/>
                    <a:pt x="0" y="830"/>
                    <a:pt x="0" y="1855"/>
                  </a:cubicBezTo>
                  <a:lnTo>
                    <a:pt x="0" y="19745"/>
                  </a:lnTo>
                  <a:cubicBezTo>
                    <a:pt x="0" y="20770"/>
                    <a:pt x="553" y="21600"/>
                    <a:pt x="1237" y="21600"/>
                  </a:cubicBezTo>
                  <a:lnTo>
                    <a:pt x="20363" y="21600"/>
                  </a:lnTo>
                  <a:cubicBezTo>
                    <a:pt x="21047" y="21600"/>
                    <a:pt x="21600" y="20770"/>
                    <a:pt x="21600" y="19745"/>
                  </a:cubicBezTo>
                  <a:lnTo>
                    <a:pt x="21600" y="1855"/>
                  </a:lnTo>
                  <a:cubicBezTo>
                    <a:pt x="21600" y="830"/>
                    <a:pt x="21047" y="0"/>
                    <a:pt x="20363" y="0"/>
                  </a:cubicBezTo>
                  <a:lnTo>
                    <a:pt x="1237"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6" name="Picture 11"/>
          <p:cNvGrpSpPr/>
          <p:nvPr/>
        </p:nvGrpSpPr>
        <p:grpSpPr>
          <a:xfrm>
            <a:off x="7305015" y="1024426"/>
            <a:ext cx="1356390" cy="876003"/>
            <a:chOff x="-1" y="0"/>
            <a:chExt cx="1356389" cy="876001"/>
          </a:xfrm>
        </p:grpSpPr>
        <p:sp>
          <p:nvSpPr>
            <p:cNvPr id="24" name="Shape"/>
            <p:cNvSpPr/>
            <p:nvPr/>
          </p:nvSpPr>
          <p:spPr>
            <a:xfrm>
              <a:off x="-2" y="-1"/>
              <a:ext cx="1356390" cy="87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37" y="0"/>
                    <a:pt x="1199" y="0"/>
                  </a:cubicBezTo>
                  <a:lnTo>
                    <a:pt x="20401" y="0"/>
                  </a:lnTo>
                  <a:cubicBezTo>
                    <a:pt x="21063" y="0"/>
                    <a:pt x="21600" y="831"/>
                    <a:pt x="21600" y="1856"/>
                  </a:cubicBezTo>
                  <a:lnTo>
                    <a:pt x="21600" y="19744"/>
                  </a:lnTo>
                  <a:cubicBezTo>
                    <a:pt x="21600" y="20769"/>
                    <a:pt x="21063" y="21600"/>
                    <a:pt x="20401" y="21600"/>
                  </a:cubicBezTo>
                  <a:lnTo>
                    <a:pt x="1199" y="21600"/>
                  </a:lnTo>
                  <a:cubicBezTo>
                    <a:pt x="537"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5" name="image5.jpeg" descr="image5.jpeg"/>
            <p:cNvPicPr>
              <a:picLocks noChangeAspect="1"/>
            </p:cNvPicPr>
            <p:nvPr/>
          </p:nvPicPr>
          <p:blipFill>
            <a:blip r:embed="rId6">
              <a:extLst/>
            </a:blip>
            <a:srcRect l="0" t="0" r="0" b="10"/>
            <a:stretch>
              <a:fillRect/>
            </a:stretch>
          </p:blipFill>
          <p:spPr>
            <a:xfrm>
              <a:off x="-2" y="1"/>
              <a:ext cx="1356390" cy="875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1" y="0"/>
                  </a:moveTo>
                  <a:cubicBezTo>
                    <a:pt x="539" y="0"/>
                    <a:pt x="0" y="834"/>
                    <a:pt x="0" y="1860"/>
                  </a:cubicBezTo>
                  <a:lnTo>
                    <a:pt x="0" y="19750"/>
                  </a:lnTo>
                  <a:cubicBezTo>
                    <a:pt x="0" y="20776"/>
                    <a:pt x="539" y="21600"/>
                    <a:pt x="1201" y="21600"/>
                  </a:cubicBezTo>
                  <a:lnTo>
                    <a:pt x="20399" y="21600"/>
                  </a:lnTo>
                  <a:cubicBezTo>
                    <a:pt x="21061" y="21600"/>
                    <a:pt x="21600" y="20776"/>
                    <a:pt x="21600" y="19750"/>
                  </a:cubicBezTo>
                  <a:lnTo>
                    <a:pt x="21600" y="1860"/>
                  </a:lnTo>
                  <a:cubicBezTo>
                    <a:pt x="21600" y="834"/>
                    <a:pt x="21061" y="0"/>
                    <a:pt x="20399" y="0"/>
                  </a:cubicBezTo>
                  <a:lnTo>
                    <a:pt x="1201"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9" name="Picture 12"/>
          <p:cNvGrpSpPr/>
          <p:nvPr/>
        </p:nvGrpSpPr>
        <p:grpSpPr>
          <a:xfrm>
            <a:off x="6771616" y="422660"/>
            <a:ext cx="1312888" cy="876002"/>
            <a:chOff x="0" y="0"/>
            <a:chExt cx="1312887" cy="876001"/>
          </a:xfrm>
        </p:grpSpPr>
        <p:sp>
          <p:nvSpPr>
            <p:cNvPr id="27" name="Shape"/>
            <p:cNvSpPr/>
            <p:nvPr/>
          </p:nvSpPr>
          <p:spPr>
            <a:xfrm>
              <a:off x="-1" y="-1"/>
              <a:ext cx="1312889" cy="87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5" y="0"/>
                    <a:pt x="1239" y="0"/>
                  </a:cubicBezTo>
                  <a:lnTo>
                    <a:pt x="20361" y="0"/>
                  </a:lnTo>
                  <a:cubicBezTo>
                    <a:pt x="21045" y="0"/>
                    <a:pt x="21600" y="831"/>
                    <a:pt x="21600" y="1856"/>
                  </a:cubicBezTo>
                  <a:lnTo>
                    <a:pt x="21600" y="19744"/>
                  </a:lnTo>
                  <a:cubicBezTo>
                    <a:pt x="21600" y="20769"/>
                    <a:pt x="21045" y="21600"/>
                    <a:pt x="20361" y="21600"/>
                  </a:cubicBezTo>
                  <a:lnTo>
                    <a:pt x="1239" y="21600"/>
                  </a:lnTo>
                  <a:cubicBezTo>
                    <a:pt x="555"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8" name="image6.jpeg" descr="image6.jpeg"/>
            <p:cNvPicPr>
              <a:picLocks noChangeAspect="1"/>
            </p:cNvPicPr>
            <p:nvPr/>
          </p:nvPicPr>
          <p:blipFill>
            <a:blip r:embed="rId7">
              <a:extLst/>
            </a:blip>
            <a:srcRect l="0" t="0" r="1" b="10"/>
            <a:stretch>
              <a:fillRect/>
            </a:stretch>
          </p:blipFill>
          <p:spPr>
            <a:xfrm>
              <a:off x="-1" y="1"/>
              <a:ext cx="1312864" cy="875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557" y="0"/>
                    <a:pt x="0" y="834"/>
                    <a:pt x="0" y="1860"/>
                  </a:cubicBezTo>
                  <a:lnTo>
                    <a:pt x="0" y="19750"/>
                  </a:lnTo>
                  <a:cubicBezTo>
                    <a:pt x="0" y="20776"/>
                    <a:pt x="557" y="21600"/>
                    <a:pt x="1241" y="21600"/>
                  </a:cubicBezTo>
                  <a:lnTo>
                    <a:pt x="20359" y="21600"/>
                  </a:lnTo>
                  <a:cubicBezTo>
                    <a:pt x="21043" y="21600"/>
                    <a:pt x="21600" y="20776"/>
                    <a:pt x="21600" y="19750"/>
                  </a:cubicBezTo>
                  <a:lnTo>
                    <a:pt x="21600" y="1860"/>
                  </a:lnTo>
                  <a:cubicBezTo>
                    <a:pt x="21600" y="834"/>
                    <a:pt x="21043" y="0"/>
                    <a:pt x="20359" y="0"/>
                  </a:cubicBezTo>
                  <a:lnTo>
                    <a:pt x="1241"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dBar-Title and Content">
    <p:spTree>
      <p:nvGrpSpPr>
        <p:cNvPr id="1" name=""/>
        <p:cNvGrpSpPr/>
        <p:nvPr/>
      </p:nvGrpSpPr>
      <p:grpSpPr>
        <a:xfrm>
          <a:off x="0" y="0"/>
          <a:ext cx="0" cy="0"/>
          <a:chOff x="0" y="0"/>
          <a:chExt cx="0" cy="0"/>
        </a:xfrm>
      </p:grpSpPr>
      <p:sp>
        <p:nvSpPr>
          <p:cNvPr id="109" name="Title Text"/>
          <p:cNvSpPr txBox="1"/>
          <p:nvPr>
            <p:ph type="title"/>
          </p:nvPr>
        </p:nvSpPr>
        <p:spPr>
          <a:xfrm>
            <a:off x="0" y="228600"/>
            <a:ext cx="9144000" cy="609600"/>
          </a:xfrm>
          <a:prstGeom prst="rect">
            <a:avLst/>
          </a:prstGeom>
        </p:spPr>
        <p:txBody>
          <a:bodyPr/>
          <a:lstStyle>
            <a:lvl1pPr>
              <a:defRPr sz="3600">
                <a:solidFill>
                  <a:srgbClr val="E7E6E6"/>
                </a:solidFill>
              </a:defRPr>
            </a:lvl1pPr>
          </a:lstStyle>
          <a:p>
            <a:pPr/>
            <a:r>
              <a:t>Title Text</a:t>
            </a:r>
          </a:p>
        </p:txBody>
      </p:sp>
      <p:sp>
        <p:nvSpPr>
          <p:cNvPr id="110" name="Body Level One…"/>
          <p:cNvSpPr txBox="1"/>
          <p:nvPr>
            <p:ph type="body" idx="1"/>
          </p:nvPr>
        </p:nvSpPr>
        <p:spPr>
          <a:xfrm>
            <a:off x="457200" y="990600"/>
            <a:ext cx="8229600" cy="5562600"/>
          </a:xfrm>
          <a:prstGeom prst="rect">
            <a:avLst/>
          </a:prstGeom>
        </p:spPr>
        <p:txBody>
          <a:bodyPr/>
          <a:lstStyle>
            <a:lvl1pPr marL="0" indent="0">
              <a:buSzTx/>
              <a:buFontTx/>
              <a:buNone/>
              <a:defRPr sz="2400"/>
            </a:lvl1pPr>
            <a:lvl2pPr marL="868680" indent="-411480">
              <a:buFontTx/>
              <a:defRPr sz="2400"/>
            </a:lvl2pPr>
            <a:lvl3pPr marL="1295400" indent="-381000">
              <a:buFontTx/>
              <a:defRPr sz="2400"/>
            </a:lvl3pPr>
            <a:lvl4pPr marL="1800225" indent="-428625">
              <a:buFontTx/>
              <a:defRPr sz="2400"/>
            </a:lvl4pPr>
            <a:lvl5pPr marL="2257425" indent="-428625">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111" name="Jump Link"/>
          <p:cNvSpPr/>
          <p:nvPr>
            <p:ph type="body" sz="quarter" idx="21"/>
          </p:nvPr>
        </p:nvSpPr>
        <p:spPr>
          <a:xfrm>
            <a:off x="3467510" y="6553200"/>
            <a:ext cx="2208979" cy="99953"/>
          </a:xfrm>
          <a:prstGeom prst="rect">
            <a:avLst/>
          </a:prstGeom>
        </p:spPr>
        <p:txBody>
          <a:bodyPr lIns="0" tIns="0" rIns="0" bIns="0"/>
          <a:lstStyle/>
          <a:p>
            <a:pPr marL="91440" indent="-91440" defTabSz="365760">
              <a:spcBef>
                <a:spcPts val="400"/>
              </a:spcBef>
              <a:defRPr sz="1120"/>
            </a:pPr>
          </a:p>
        </p:txBody>
      </p:sp>
      <p:sp>
        <p:nvSpPr>
          <p:cNvPr id="112" name="Photo Credit"/>
          <p:cNvSpPr/>
          <p:nvPr>
            <p:ph type="body" sz="quarter" idx="22"/>
          </p:nvPr>
        </p:nvSpPr>
        <p:spPr>
          <a:xfrm>
            <a:off x="6477000" y="6705600"/>
            <a:ext cx="2667000" cy="152400"/>
          </a:xfrm>
          <a:prstGeom prst="rect">
            <a:avLst/>
          </a:prstGeom>
        </p:spPr>
        <p:txBody>
          <a:bodyPr lIns="0" tIns="0" rIns="0" bIns="0"/>
          <a:lstStyle/>
          <a:p>
            <a:pPr marL="91440" indent="-91440" defTabSz="365760">
              <a:spcBef>
                <a:spcPts val="400"/>
              </a:spcBef>
              <a:defRPr sz="1120"/>
            </a:pPr>
          </a:p>
        </p:txBody>
      </p:sp>
      <p:sp>
        <p:nvSpPr>
          <p:cNvPr id="113" name="Slide Number"/>
          <p:cNvSpPr txBox="1"/>
          <p:nvPr>
            <p:ph type="sldNum" sz="quarter" idx="2"/>
          </p:nvPr>
        </p:nvSpPr>
        <p:spPr>
          <a:xfrm>
            <a:off x="6294580" y="6232200"/>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46" name="Title Text"/>
          <p:cNvSpPr txBox="1"/>
          <p:nvPr>
            <p:ph type="title"/>
          </p:nvPr>
        </p:nvSpPr>
        <p:spPr>
          <a:xfrm>
            <a:off x="672616" y="381000"/>
            <a:ext cx="7886701" cy="4075116"/>
          </a:xfrm>
          <a:prstGeom prst="rect">
            <a:avLst/>
          </a:prstGeom>
        </p:spPr>
        <p:txBody>
          <a:bodyPr anchor="b"/>
          <a:lstStyle>
            <a:lvl1pPr>
              <a:defRPr sz="6000">
                <a:solidFill>
                  <a:srgbClr val="000000"/>
                </a:solidFill>
              </a:defRPr>
            </a:lvl1pPr>
          </a:lstStyle>
          <a:p>
            <a:pPr/>
            <a:r>
              <a:t>Title Text</a:t>
            </a:r>
          </a:p>
        </p:txBody>
      </p:sp>
      <p:sp>
        <p:nvSpPr>
          <p:cNvPr id="47" name="Body Level One…"/>
          <p:cNvSpPr txBox="1"/>
          <p:nvPr>
            <p:ph type="body" sz="quarter" idx="1"/>
          </p:nvPr>
        </p:nvSpPr>
        <p:spPr>
          <a:xfrm>
            <a:off x="623887" y="4589464"/>
            <a:ext cx="7886701" cy="1500190"/>
          </a:xfrm>
          <a:prstGeom prst="rect">
            <a:avLst/>
          </a:prstGeom>
        </p:spPr>
        <p:txBody>
          <a:bodyPr/>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55" name="Title Text"/>
          <p:cNvSpPr txBox="1"/>
          <p:nvPr>
            <p:ph type="title"/>
          </p:nvPr>
        </p:nvSpPr>
        <p:spPr>
          <a:xfrm>
            <a:off x="628650" y="228600"/>
            <a:ext cx="7886700" cy="947739"/>
          </a:xfrm>
          <a:prstGeom prst="rect">
            <a:avLst/>
          </a:prstGeom>
        </p:spPr>
        <p:txBody>
          <a:bodyPr/>
          <a:lstStyle/>
          <a:p>
            <a:pPr/>
            <a:r>
              <a:t>Title Text</a:t>
            </a:r>
          </a:p>
        </p:txBody>
      </p:sp>
      <p:sp>
        <p:nvSpPr>
          <p:cNvPr id="56" name="Body Level One…"/>
          <p:cNvSpPr txBox="1"/>
          <p:nvPr>
            <p:ph type="body" sz="half" idx="1"/>
          </p:nvPr>
        </p:nvSpPr>
        <p:spPr>
          <a:xfrm>
            <a:off x="628650" y="1355727"/>
            <a:ext cx="3886200" cy="482123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64" name="Title Text"/>
          <p:cNvSpPr txBox="1"/>
          <p:nvPr>
            <p:ph type="title"/>
          </p:nvPr>
        </p:nvSpPr>
        <p:spPr>
          <a:xfrm>
            <a:off x="666547" y="321467"/>
            <a:ext cx="7886703" cy="947741"/>
          </a:xfrm>
          <a:prstGeom prst="rect">
            <a:avLst/>
          </a:prstGeom>
        </p:spPr>
        <p:txBody>
          <a:bodyPr/>
          <a:lstStyle/>
          <a:p>
            <a:pPr/>
            <a:r>
              <a:t>Title Text</a:t>
            </a:r>
          </a:p>
        </p:txBody>
      </p:sp>
      <p:sp>
        <p:nvSpPr>
          <p:cNvPr id="65" name="Body Level One…"/>
          <p:cNvSpPr txBox="1"/>
          <p:nvPr>
            <p:ph type="body" sz="quarter" idx="1"/>
          </p:nvPr>
        </p:nvSpPr>
        <p:spPr>
          <a:xfrm>
            <a:off x="629841" y="1435895"/>
            <a:ext cx="3868343" cy="1069180"/>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6" name="Text Placeholder 4"/>
          <p:cNvSpPr/>
          <p:nvPr>
            <p:ph type="body" sz="quarter" idx="21"/>
          </p:nvPr>
        </p:nvSpPr>
        <p:spPr>
          <a:xfrm>
            <a:off x="4629150" y="1435895"/>
            <a:ext cx="3887393" cy="1069180"/>
          </a:xfrm>
          <a:prstGeom prst="rect">
            <a:avLst/>
          </a:prstGeom>
        </p:spPr>
        <p:txBody>
          <a:bodyPr anchor="b"/>
          <a:lstStyle/>
          <a:p>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74" name="Title Text"/>
          <p:cNvSpPr txBox="1"/>
          <p:nvPr>
            <p:ph type="title"/>
          </p:nvPr>
        </p:nvSpPr>
        <p:spPr>
          <a:xfrm>
            <a:off x="628650" y="304800"/>
            <a:ext cx="7886700" cy="947739"/>
          </a:xfrm>
          <a:prstGeom prst="rect">
            <a:avLst/>
          </a:prstGeom>
        </p:spPr>
        <p:txBody>
          <a:bodyPr/>
          <a:lstStyle/>
          <a:p>
            <a:pPr/>
            <a:r>
              <a:t>Title Text</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89" name="Title Text"/>
          <p:cNvSpPr txBox="1"/>
          <p:nvPr>
            <p:ph type="title"/>
          </p:nvPr>
        </p:nvSpPr>
        <p:spPr>
          <a:xfrm>
            <a:off x="629841" y="742950"/>
            <a:ext cx="2949178" cy="1314450"/>
          </a:xfrm>
          <a:prstGeom prst="rect">
            <a:avLst/>
          </a:prstGeom>
        </p:spPr>
        <p:txBody>
          <a:bodyPr anchor="b"/>
          <a:lstStyle>
            <a:lvl1pPr>
              <a:defRPr sz="3200"/>
            </a:lvl1pPr>
          </a:lstStyle>
          <a:p>
            <a:pPr/>
            <a:r>
              <a:t>Title Text</a:t>
            </a:r>
          </a:p>
        </p:txBody>
      </p:sp>
      <p:sp>
        <p:nvSpPr>
          <p:cNvPr id="90" name="Body Level One…"/>
          <p:cNvSpPr txBox="1"/>
          <p:nvPr>
            <p:ph type="body" sz="half" idx="1"/>
          </p:nvPr>
        </p:nvSpPr>
        <p:spPr>
          <a:xfrm>
            <a:off x="3887391" y="742950"/>
            <a:ext cx="4629152" cy="5118102"/>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91" name="Text Placeholder 3"/>
          <p:cNvSpPr/>
          <p:nvPr>
            <p:ph type="body" sz="quarter" idx="21"/>
          </p:nvPr>
        </p:nvSpPr>
        <p:spPr>
          <a:xfrm>
            <a:off x="629838" y="2057400"/>
            <a:ext cx="2949183" cy="3811588"/>
          </a:xfrm>
          <a:prstGeom prst="rect">
            <a:avLst/>
          </a:prstGeom>
        </p:spPr>
        <p:txBody>
          <a:bodyPr/>
          <a:lstStyle/>
          <a:p>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99" name="Title Text"/>
          <p:cNvSpPr txBox="1"/>
          <p:nvPr>
            <p:ph type="title"/>
          </p:nvPr>
        </p:nvSpPr>
        <p:spPr>
          <a:xfrm>
            <a:off x="629841" y="742950"/>
            <a:ext cx="2949178" cy="1314450"/>
          </a:xfrm>
          <a:prstGeom prst="rect">
            <a:avLst/>
          </a:prstGeom>
        </p:spPr>
        <p:txBody>
          <a:bodyPr anchor="b"/>
          <a:lstStyle>
            <a:lvl1pPr>
              <a:defRPr sz="3200"/>
            </a:lvl1pPr>
          </a:lstStyle>
          <a:p>
            <a:pPr/>
            <a:r>
              <a:t>Title Text</a:t>
            </a:r>
          </a:p>
        </p:txBody>
      </p:sp>
      <p:sp>
        <p:nvSpPr>
          <p:cNvPr id="100" name="Picture Placeholder 2"/>
          <p:cNvSpPr/>
          <p:nvPr>
            <p:ph type="pic" sz="half" idx="21"/>
          </p:nvPr>
        </p:nvSpPr>
        <p:spPr>
          <a:xfrm>
            <a:off x="3887391" y="742950"/>
            <a:ext cx="4629152" cy="5118102"/>
          </a:xfrm>
          <a:prstGeom prst="rect">
            <a:avLst/>
          </a:prstGeom>
        </p:spPr>
        <p:txBody>
          <a:bodyPr lIns="91439" tIns="45719" rIns="91439" bIns="45719">
            <a:noAutofit/>
          </a:bodyPr>
          <a:lstStyle/>
          <a:p>
            <a:pPr/>
          </a:p>
        </p:txBody>
      </p:sp>
      <p:sp>
        <p:nvSpPr>
          <p:cNvPr id="101" name="Body Level One…"/>
          <p:cNvSpPr txBox="1"/>
          <p:nvPr>
            <p:ph type="body" sz="quarter" idx="1"/>
          </p:nvPr>
        </p:nvSpPr>
        <p:spPr>
          <a:xfrm>
            <a:off x="629841" y="2057400"/>
            <a:ext cx="2949178"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traight Connector 8"/>
          <p:cNvSpPr/>
          <p:nvPr/>
        </p:nvSpPr>
        <p:spPr>
          <a:xfrm>
            <a:off x="457200" y="1179455"/>
            <a:ext cx="8229600" cy="1"/>
          </a:xfrm>
          <a:prstGeom prst="line">
            <a:avLst/>
          </a:prstGeom>
          <a:ln w="19050">
            <a:solidFill>
              <a:srgbClr val="806000"/>
            </a:solidFill>
            <a:miter/>
          </a:ln>
        </p:spPr>
        <p:txBody>
          <a:bodyPr lIns="45718" tIns="45718" rIns="45718" bIns="45718"/>
          <a:lstStyle/>
          <a:p>
            <a:pPr/>
          </a:p>
        </p:txBody>
      </p:sp>
      <p:sp>
        <p:nvSpPr>
          <p:cNvPr id="3" name="Title Text"/>
          <p:cNvSpPr txBox="1"/>
          <p:nvPr>
            <p:ph type="title"/>
          </p:nvPr>
        </p:nvSpPr>
        <p:spPr>
          <a:xfrm>
            <a:off x="628650" y="210859"/>
            <a:ext cx="7886700" cy="9477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4" name="Body Level One…"/>
          <p:cNvSpPr txBox="1"/>
          <p:nvPr>
            <p:ph type="body" idx="1"/>
          </p:nvPr>
        </p:nvSpPr>
        <p:spPr>
          <a:xfrm>
            <a:off x="628650" y="1295400"/>
            <a:ext cx="7886700" cy="50400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256730" y="6414764"/>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 Box 7"/>
          <p:cNvSpPr txBox="1"/>
          <p:nvPr/>
        </p:nvSpPr>
        <p:spPr>
          <a:xfrm>
            <a:off x="731519" y="2554067"/>
            <a:ext cx="7528560" cy="586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2100"/>
              </a:spcBef>
              <a:defRPr sz="3600">
                <a:latin typeface="Tw Cen MT"/>
                <a:ea typeface="Tw Cen MT"/>
                <a:cs typeface="Tw Cen MT"/>
                <a:sym typeface="Tw Cen MT"/>
              </a:defRPr>
            </a:lvl1pPr>
          </a:lstStyle>
          <a:p>
            <a:pPr/>
            <a:r>
              <a:t>MIS 311: Information Systems</a:t>
            </a:r>
          </a:p>
        </p:txBody>
      </p:sp>
      <p:sp>
        <p:nvSpPr>
          <p:cNvPr id="123" name="Subtitle 2"/>
          <p:cNvSpPr txBox="1"/>
          <p:nvPr/>
        </p:nvSpPr>
        <p:spPr>
          <a:xfrm>
            <a:off x="738892" y="3358191"/>
            <a:ext cx="4015989" cy="11376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90000"/>
              </a:lnSpc>
              <a:spcBef>
                <a:spcPts val="1000"/>
              </a:spcBef>
              <a:defRPr b="1" sz="2400"/>
            </a:pPr>
            <a:r>
              <a:t>Patrick Shannon</a:t>
            </a:r>
          </a:p>
          <a:p>
            <a:pPr>
              <a:lnSpc>
                <a:spcPct val="90000"/>
              </a:lnSpc>
              <a:spcBef>
                <a:spcPts val="1000"/>
              </a:spcBef>
              <a:defRPr b="1" sz="2400"/>
            </a:pPr>
            <a:r>
              <a:t>Guest Lecturer: Ron Welch	</a:t>
            </a:r>
          </a:p>
        </p:txBody>
      </p:sp>
      <p:pic>
        <p:nvPicPr>
          <p:cNvPr id="124" name="Picture 5" descr="Picture 5"/>
          <p:cNvPicPr>
            <a:picLocks noChangeAspect="1"/>
          </p:cNvPicPr>
          <p:nvPr/>
        </p:nvPicPr>
        <p:blipFill>
          <a:blip r:embed="rId3">
            <a:extLst/>
          </a:blip>
          <a:stretch>
            <a:fillRect/>
          </a:stretch>
        </p:blipFill>
        <p:spPr>
          <a:xfrm>
            <a:off x="7195063" y="2419350"/>
            <a:ext cx="1576293" cy="20193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ctangle 2"/>
          <p:cNvSpPr txBox="1"/>
          <p:nvPr>
            <p:ph type="title"/>
          </p:nvPr>
        </p:nvSpPr>
        <p:spPr>
          <a:xfrm>
            <a:off x="0" y="317500"/>
            <a:ext cx="9144000" cy="609600"/>
          </a:xfrm>
          <a:prstGeom prst="rect">
            <a:avLst/>
          </a:prstGeom>
        </p:spPr>
        <p:txBody>
          <a:bodyPr/>
          <a:lstStyle>
            <a:lvl1pPr defTabSz="905255">
              <a:defRPr sz="3500">
                <a:solidFill>
                  <a:srgbClr val="000000"/>
                </a:solidFill>
              </a:defRPr>
            </a:lvl1pPr>
          </a:lstStyle>
          <a:p>
            <a:pPr/>
            <a:r>
              <a:t>    Strategies for Spotting Trends, cont’d</a:t>
            </a:r>
          </a:p>
        </p:txBody>
      </p:sp>
      <p:sp>
        <p:nvSpPr>
          <p:cNvPr id="202" name="Rectangle 3"/>
          <p:cNvSpPr txBox="1"/>
          <p:nvPr>
            <p:ph type="body" sz="half" idx="1"/>
          </p:nvPr>
        </p:nvSpPr>
        <p:spPr>
          <a:xfrm>
            <a:off x="720549" y="3429167"/>
            <a:ext cx="7702902" cy="2673501"/>
          </a:xfrm>
          <a:prstGeom prst="rect">
            <a:avLst/>
          </a:prstGeom>
        </p:spPr>
        <p:txBody>
          <a:bodyPr/>
          <a:lstStyle/>
          <a:p>
            <a:pPr defTabSz="850391">
              <a:spcBef>
                <a:spcPts val="900"/>
              </a:spcBef>
              <a:defRPr b="1" sz="2600"/>
            </a:pPr>
            <a:r>
              <a:t>Computer simulation</a:t>
            </a:r>
            <a:r>
              <a:rPr b="0"/>
              <a:t> – Complex systems can be modeled by means of mathematical equations and different scenarios can be run against the model to determine “what if” analysis</a:t>
            </a:r>
          </a:p>
          <a:p>
            <a:pPr defTabSz="850391">
              <a:spcBef>
                <a:spcPts val="900"/>
              </a:spcBef>
              <a:defRPr b="1" sz="2600"/>
            </a:pPr>
            <a:r>
              <a:t>Historical analysis</a:t>
            </a:r>
            <a:r>
              <a:rPr b="0"/>
              <a:t> – Historical events are studied to anticipate the outcome of current developments</a:t>
            </a:r>
          </a:p>
        </p:txBody>
      </p:sp>
      <p:sp>
        <p:nvSpPr>
          <p:cNvPr id="203" name="Text Placeholder 1"/>
          <p:cNvSpPr/>
          <p:nvPr>
            <p:ph type="body" idx="22"/>
          </p:nvPr>
        </p:nvSpPr>
        <p:spPr>
          <a:prstGeom prst="rect">
            <a:avLst/>
          </a:prstGeom>
        </p:spPr>
        <p:txBody>
          <a:bodyPr/>
          <a:lstStyle/>
          <a:p>
            <a:pPr marL="0" indent="0" algn="r">
              <a:lnSpc>
                <a:spcPct val="100000"/>
              </a:lnSpc>
              <a:spcBef>
                <a:spcPts val="0"/>
              </a:spcBef>
              <a:buSzTx/>
              <a:buNone/>
              <a:defRPr sz="800">
                <a:solidFill>
                  <a:srgbClr val="FFFFFF"/>
                </a:solidFill>
              </a:defRPr>
            </a:pPr>
          </a:p>
        </p:txBody>
      </p:sp>
      <p:sp>
        <p:nvSpPr>
          <p:cNvPr id="204" name="Slide Number Placeholder 3"/>
          <p:cNvSpPr txBox="1"/>
          <p:nvPr>
            <p:ph type="sldNum" sz="quarter" idx="4294967295"/>
          </p:nvPr>
        </p:nvSpPr>
        <p:spPr>
          <a:xfrm>
            <a:off x="8412708" y="6446837"/>
            <a:ext cx="167184"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pic>
        <p:nvPicPr>
          <p:cNvPr id="205" name="Image" descr="Image"/>
          <p:cNvPicPr>
            <a:picLocks noChangeAspect="1"/>
          </p:cNvPicPr>
          <p:nvPr/>
        </p:nvPicPr>
        <p:blipFill>
          <a:blip r:embed="rId3">
            <a:extLst/>
          </a:blip>
          <a:stretch>
            <a:fillRect/>
          </a:stretch>
        </p:blipFill>
        <p:spPr>
          <a:xfrm>
            <a:off x="3238500" y="1182371"/>
            <a:ext cx="2667000" cy="18900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210" name="Rectangle 2"/>
          <p:cNvSpPr txBox="1"/>
          <p:nvPr>
            <p:ph type="title"/>
          </p:nvPr>
        </p:nvSpPr>
        <p:spPr>
          <a:xfrm>
            <a:off x="3581708" y="2233016"/>
            <a:ext cx="4763148" cy="2391968"/>
          </a:xfrm>
          <a:prstGeom prst="rect">
            <a:avLst/>
          </a:prstGeom>
        </p:spPr>
        <p:txBody>
          <a:bodyPr/>
          <a:lstStyle>
            <a:lvl1pPr>
              <a:defRPr>
                <a:solidFill>
                  <a:srgbClr val="000000"/>
                </a:solidFill>
              </a:defRPr>
            </a:lvl1pPr>
          </a:lstStyle>
          <a:p>
            <a:pPr/>
            <a:r>
              <a:t>There is something even more interesting and valuable than trends though…</a:t>
            </a:r>
          </a:p>
        </p:txBody>
      </p:sp>
      <p:pic>
        <p:nvPicPr>
          <p:cNvPr id="211" name="Image" descr="Image"/>
          <p:cNvPicPr>
            <a:picLocks noChangeAspect="1"/>
          </p:cNvPicPr>
          <p:nvPr/>
        </p:nvPicPr>
        <p:blipFill>
          <a:blip r:embed="rId3">
            <a:extLst/>
          </a:blip>
          <a:stretch>
            <a:fillRect/>
          </a:stretch>
        </p:blipFill>
        <p:spPr>
          <a:xfrm>
            <a:off x="799145" y="2336800"/>
            <a:ext cx="2032002" cy="21844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ctangle 2"/>
          <p:cNvSpPr txBox="1"/>
          <p:nvPr>
            <p:ph type="title"/>
          </p:nvPr>
        </p:nvSpPr>
        <p:spPr>
          <a:xfrm>
            <a:off x="483823" y="304800"/>
            <a:ext cx="8159823" cy="947738"/>
          </a:xfrm>
          <a:prstGeom prst="rect">
            <a:avLst/>
          </a:prstGeom>
        </p:spPr>
        <p:txBody>
          <a:bodyPr/>
          <a:lstStyle>
            <a:lvl1pPr defTabSz="850391">
              <a:defRPr sz="3600">
                <a:solidFill>
                  <a:srgbClr val="000000"/>
                </a:solidFill>
              </a:defRPr>
            </a:lvl1pPr>
          </a:lstStyle>
          <a:p>
            <a:pPr/>
            <a:r>
              <a:t>Radical Change: when Trends converge</a:t>
            </a:r>
          </a:p>
        </p:txBody>
      </p:sp>
      <p:sp>
        <p:nvSpPr>
          <p:cNvPr id="216" name="Slide Number Placeholder 4"/>
          <p:cNvSpPr txBox="1"/>
          <p:nvPr>
            <p:ph type="sldNum" sz="quarter" idx="4294967295"/>
          </p:nvPr>
        </p:nvSpPr>
        <p:spPr>
          <a:xfrm>
            <a:off x="8241695" y="6406787"/>
            <a:ext cx="273653" cy="264251"/>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17" name="Content Placeholder 2" descr="Content Placeholder 2"/>
          <p:cNvPicPr>
            <a:picLocks noChangeAspect="1"/>
          </p:cNvPicPr>
          <p:nvPr/>
        </p:nvPicPr>
        <p:blipFill>
          <a:blip r:embed="rId3">
            <a:extLst/>
          </a:blip>
          <a:stretch>
            <a:fillRect/>
          </a:stretch>
        </p:blipFill>
        <p:spPr>
          <a:xfrm>
            <a:off x="533400" y="1676400"/>
            <a:ext cx="8146051" cy="41148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xfrm>
            <a:off x="609600" y="1466733"/>
            <a:ext cx="7924800" cy="5027962"/>
          </a:xfrm>
          <a:prstGeom prst="rect">
            <a:avLst/>
          </a:prstGeom>
        </p:spPr>
        <p:txBody>
          <a:bodyPr/>
          <a:lstStyle/>
          <a:p>
            <a:pPr defTabSz="877822">
              <a:defRPr sz="4200">
                <a:solidFill>
                  <a:srgbClr val="000000"/>
                </a:solidFill>
              </a:defRPr>
            </a:pPr>
            <a:r>
              <a:t>Individual trends have relatively minor impact initially. </a:t>
            </a:r>
            <a:br/>
            <a:br/>
            <a:r>
              <a:t>But over time, as multiple trends converge, secondary effects accumulate and we get </a:t>
            </a:r>
            <a:r>
              <a:rPr>
                <a:solidFill>
                  <a:srgbClr val="FF0000"/>
                </a:solidFill>
              </a:rPr>
              <a:t>significant disruption</a:t>
            </a:r>
            <a:r>
              <a:t> at inflection points.</a:t>
            </a:r>
          </a:p>
        </p:txBody>
      </p:sp>
      <p:sp>
        <p:nvSpPr>
          <p:cNvPr id="22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Trend Lifecycle Phases"/>
          <p:cNvSpPr txBox="1"/>
          <p:nvPr/>
        </p:nvSpPr>
        <p:spPr>
          <a:xfrm>
            <a:off x="404371" y="238263"/>
            <a:ext cx="5134702" cy="65390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400">
                <a:latin typeface="Calibri Light"/>
                <a:ea typeface="Calibri Light"/>
                <a:cs typeface="Calibri Light"/>
                <a:sym typeface="Calibri Light"/>
              </a:defRPr>
            </a:lvl1pPr>
          </a:lstStyle>
          <a:p>
            <a:pPr/>
            <a:r>
              <a:t>Trend Lifecycle Phases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ctangle 2"/>
          <p:cNvSpPr txBox="1"/>
          <p:nvPr>
            <p:ph type="title"/>
          </p:nvPr>
        </p:nvSpPr>
        <p:spPr>
          <a:xfrm>
            <a:off x="628650" y="210859"/>
            <a:ext cx="7886700" cy="947738"/>
          </a:xfrm>
          <a:prstGeom prst="rect">
            <a:avLst/>
          </a:prstGeom>
        </p:spPr>
        <p:txBody>
          <a:bodyPr/>
          <a:lstStyle>
            <a:lvl1pPr defTabSz="868680">
              <a:defRPr sz="4100">
                <a:solidFill>
                  <a:srgbClr val="000000"/>
                </a:solidFill>
              </a:defRPr>
            </a:lvl1pPr>
          </a:lstStyle>
          <a:p>
            <a:pPr/>
            <a:r>
              <a:t>The 30 Year Cycle for Inflections</a:t>
            </a:r>
          </a:p>
        </p:txBody>
      </p:sp>
      <p:sp>
        <p:nvSpPr>
          <p:cNvPr id="226" name="Rectangle 3"/>
          <p:cNvSpPr txBox="1"/>
          <p:nvPr>
            <p:ph type="body" sz="half" idx="1"/>
          </p:nvPr>
        </p:nvSpPr>
        <p:spPr>
          <a:xfrm>
            <a:off x="3220591" y="1973223"/>
            <a:ext cx="5771952" cy="3649321"/>
          </a:xfrm>
          <a:prstGeom prst="rect">
            <a:avLst/>
          </a:prstGeom>
        </p:spPr>
        <p:txBody>
          <a:bodyPr/>
          <a:lstStyle/>
          <a:p>
            <a:pPr marL="217170" indent="-217170" defTabSz="868680">
              <a:spcBef>
                <a:spcPts val="900"/>
              </a:spcBef>
              <a:defRPr sz="2600"/>
            </a:pPr>
            <a:r>
              <a:t>Discoveries result in new inventions</a:t>
            </a:r>
          </a:p>
          <a:p>
            <a:pPr lvl="1" marL="651509" indent="-217170" defTabSz="868680">
              <a:spcBef>
                <a:spcPts val="400"/>
              </a:spcBef>
              <a:defRPr sz="2200"/>
            </a:pPr>
            <a:r>
              <a:t>Creates entrepreneurs but little widespread impact </a:t>
            </a:r>
          </a:p>
          <a:p>
            <a:pPr marL="217170" indent="-217170" defTabSz="868680">
              <a:spcBef>
                <a:spcPts val="900"/>
              </a:spcBef>
              <a:defRPr sz="2600"/>
            </a:pPr>
            <a:r>
              <a:t>Ecosystems begin to emerge</a:t>
            </a:r>
          </a:p>
          <a:p>
            <a:pPr marL="217170" indent="-217170" defTabSz="868680">
              <a:spcBef>
                <a:spcPts val="900"/>
              </a:spcBef>
              <a:defRPr sz="2600"/>
            </a:pPr>
            <a:r>
              <a:t>Secondary inventions converge and create new business models</a:t>
            </a:r>
          </a:p>
          <a:p>
            <a:pPr marL="217170" indent="-217170" defTabSz="868680">
              <a:spcBef>
                <a:spcPts val="900"/>
              </a:spcBef>
              <a:defRPr sz="2600"/>
            </a:pPr>
            <a:r>
              <a:t>New business models drive large scale growth</a:t>
            </a:r>
          </a:p>
        </p:txBody>
      </p:sp>
      <p:sp>
        <p:nvSpPr>
          <p:cNvPr id="227"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28" name="Image" descr="Image"/>
          <p:cNvPicPr>
            <a:picLocks noChangeAspect="1"/>
          </p:cNvPicPr>
          <p:nvPr/>
        </p:nvPicPr>
        <p:blipFill>
          <a:blip r:embed="rId2">
            <a:extLst/>
          </a:blip>
          <a:stretch>
            <a:fillRect/>
          </a:stretch>
        </p:blipFill>
        <p:spPr>
          <a:xfrm>
            <a:off x="330200" y="2281097"/>
            <a:ext cx="2657549" cy="26768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ctangle 2"/>
          <p:cNvSpPr txBox="1"/>
          <p:nvPr>
            <p:ph type="title"/>
          </p:nvPr>
        </p:nvSpPr>
        <p:spPr>
          <a:xfrm>
            <a:off x="457200" y="228600"/>
            <a:ext cx="8058150" cy="947738"/>
          </a:xfrm>
          <a:prstGeom prst="rect">
            <a:avLst/>
          </a:prstGeom>
        </p:spPr>
        <p:txBody>
          <a:bodyPr/>
          <a:lstStyle>
            <a:lvl1pPr defTabSz="833383">
              <a:defRPr sz="3528">
                <a:solidFill>
                  <a:srgbClr val="000000"/>
                </a:solidFill>
              </a:defRPr>
            </a:lvl1pPr>
          </a:lstStyle>
          <a:p>
            <a:pPr/>
            <a:r>
              <a:t>Technological Surges over the last 250 Years</a:t>
            </a:r>
          </a:p>
        </p:txBody>
      </p:sp>
      <p:sp>
        <p:nvSpPr>
          <p:cNvPr id="231"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32" name="The-Deployment-Age.001.png" descr="The-Deployment-Age.001.png"/>
          <p:cNvPicPr>
            <a:picLocks noChangeAspect="1"/>
          </p:cNvPicPr>
          <p:nvPr/>
        </p:nvPicPr>
        <p:blipFill>
          <a:blip r:embed="rId2">
            <a:extLst/>
          </a:blip>
          <a:stretch>
            <a:fillRect/>
          </a:stretch>
        </p:blipFill>
        <p:spPr>
          <a:xfrm>
            <a:off x="457200" y="1329991"/>
            <a:ext cx="8229601" cy="4629151"/>
          </a:xfrm>
          <a:prstGeom prst="rect">
            <a:avLst/>
          </a:prstGeom>
          <a:ln w="12700">
            <a:miter lim="400000"/>
          </a:ln>
        </p:spPr>
      </p:pic>
      <p:sp>
        <p:nvSpPr>
          <p:cNvPr id="233" name="Technological Revolutions and Financial Capital: The Dynamics of Bubbles and Golden Ages - Carlota Perez (2002)"/>
          <p:cNvSpPr txBox="1"/>
          <p:nvPr/>
        </p:nvSpPr>
        <p:spPr>
          <a:xfrm>
            <a:off x="468288" y="6100152"/>
            <a:ext cx="7368106" cy="4917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1466">
                <a:latin typeface="Arial"/>
                <a:ea typeface="Arial"/>
                <a:cs typeface="Arial"/>
                <a:sym typeface="Arial"/>
              </a:defRPr>
            </a:lvl1pPr>
          </a:lstStyle>
          <a:p>
            <a:pPr/>
            <a:r>
              <a:t>Technological Revolutions and Financial Capital: The Dynamics of Bubbles and Golden Ages - Carlota Perez (2002)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Rectangle 2"/>
          <p:cNvSpPr txBox="1"/>
          <p:nvPr>
            <p:ph type="title"/>
          </p:nvPr>
        </p:nvSpPr>
        <p:spPr>
          <a:xfrm>
            <a:off x="628650" y="210859"/>
            <a:ext cx="7886700" cy="947738"/>
          </a:xfrm>
          <a:prstGeom prst="rect">
            <a:avLst/>
          </a:prstGeom>
        </p:spPr>
        <p:txBody>
          <a:bodyPr/>
          <a:lstStyle>
            <a:lvl1pPr>
              <a:defRPr>
                <a:solidFill>
                  <a:srgbClr val="000000"/>
                </a:solidFill>
              </a:defRPr>
            </a:lvl1pPr>
          </a:lstStyle>
          <a:p>
            <a:pPr/>
            <a:r>
              <a:t>Inflections - Signs to Look for</a:t>
            </a:r>
          </a:p>
        </p:txBody>
      </p:sp>
      <p:sp>
        <p:nvSpPr>
          <p:cNvPr id="236" name="Rectangle 3"/>
          <p:cNvSpPr txBox="1"/>
          <p:nvPr>
            <p:ph type="body" idx="1"/>
          </p:nvPr>
        </p:nvSpPr>
        <p:spPr>
          <a:xfrm>
            <a:off x="545522" y="1523535"/>
            <a:ext cx="7677151" cy="4648202"/>
          </a:xfrm>
          <a:prstGeom prst="rect">
            <a:avLst/>
          </a:prstGeom>
        </p:spPr>
        <p:txBody>
          <a:bodyPr/>
          <a:lstStyle/>
          <a:p>
            <a:pPr marL="0" indent="-221597" defTabSz="905255">
              <a:spcBef>
                <a:spcPts val="900"/>
              </a:spcBef>
              <a:defRPr sz="2700"/>
            </a:pPr>
            <a:r>
              <a:t>A Lack of Dissenting Opinions </a:t>
            </a:r>
          </a:p>
          <a:p>
            <a:pPr lvl="1" marL="452627" indent="-221597" defTabSz="905255">
              <a:spcBef>
                <a:spcPts val="400"/>
              </a:spcBef>
              <a:defRPr sz="2300"/>
            </a:pPr>
            <a:r>
              <a:t>Everyone is heading in the same direction</a:t>
            </a:r>
          </a:p>
          <a:p>
            <a:pPr lvl="1" marL="452627" indent="-221597" defTabSz="905255">
              <a:spcBef>
                <a:spcPts val="400"/>
              </a:spcBef>
              <a:defRPr sz="2300"/>
            </a:pPr>
            <a:r>
              <a:t>Group Think</a:t>
            </a:r>
          </a:p>
          <a:p>
            <a:pPr lvl="1" marL="452627" indent="-221597" defTabSz="905255">
              <a:spcBef>
                <a:spcPts val="400"/>
              </a:spcBef>
              <a:defRPr sz="2300"/>
            </a:pPr>
            <a:r>
              <a:t>Example: Housing crisis</a:t>
            </a:r>
          </a:p>
          <a:p>
            <a:pPr marL="226313" indent="-226313" defTabSz="905255">
              <a:spcBef>
                <a:spcPts val="900"/>
              </a:spcBef>
              <a:defRPr sz="2700"/>
            </a:pPr>
            <a:r>
              <a:t>Extrapolation of current trends leads to absurd conclusions</a:t>
            </a:r>
          </a:p>
          <a:p>
            <a:pPr lvl="1" marL="678941" indent="-226313" defTabSz="905255">
              <a:spcBef>
                <a:spcPts val="400"/>
              </a:spcBef>
              <a:defRPr sz="2300"/>
            </a:pPr>
            <a:r>
              <a:t>Example: Out of whack evaluation – Internet Bubble</a:t>
            </a:r>
          </a:p>
          <a:p>
            <a:pPr marL="226313" indent="-226313" defTabSz="905255">
              <a:spcBef>
                <a:spcPts val="900"/>
              </a:spcBef>
              <a:defRPr sz="2700"/>
            </a:pPr>
            <a:r>
              <a:t>Vast changes in cost structures</a:t>
            </a:r>
          </a:p>
          <a:p>
            <a:pPr lvl="1" marL="678941" indent="-226313" defTabSz="905255">
              <a:spcBef>
                <a:spcPts val="400"/>
              </a:spcBef>
              <a:defRPr sz="2300"/>
            </a:pPr>
            <a:r>
              <a:t>Example: Newspapers profits are evaporating due drop in cost of distribution dropping to essentially zero</a:t>
            </a:r>
          </a:p>
        </p:txBody>
      </p:sp>
      <p:sp>
        <p:nvSpPr>
          <p:cNvPr id="237"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1"/>
          <p:cNvSpPr txBox="1"/>
          <p:nvPr>
            <p:ph type="title"/>
          </p:nvPr>
        </p:nvSpPr>
        <p:spPr>
          <a:xfrm>
            <a:off x="393700" y="215899"/>
            <a:ext cx="7924800" cy="869355"/>
          </a:xfrm>
          <a:prstGeom prst="rect">
            <a:avLst/>
          </a:prstGeom>
        </p:spPr>
        <p:txBody>
          <a:bodyPr/>
          <a:lstStyle>
            <a:lvl1pPr defTabSz="832103">
              <a:defRPr sz="3500">
                <a:solidFill>
                  <a:srgbClr val="000000"/>
                </a:solidFill>
              </a:defRPr>
            </a:lvl1pPr>
          </a:lstStyle>
          <a:p>
            <a:pPr/>
            <a:r>
              <a:t>Are we near an inflection point today?</a:t>
            </a:r>
          </a:p>
        </p:txBody>
      </p:sp>
      <p:sp>
        <p:nvSpPr>
          <p:cNvPr id="24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Title 1"/>
          <p:cNvSpPr txBox="1"/>
          <p:nvPr/>
        </p:nvSpPr>
        <p:spPr>
          <a:xfrm>
            <a:off x="3940650" y="2012974"/>
            <a:ext cx="4821974" cy="32493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644651">
              <a:lnSpc>
                <a:spcPct val="90000"/>
              </a:lnSpc>
              <a:defRPr sz="2900">
                <a:latin typeface="Calibri Light"/>
                <a:ea typeface="Calibri Light"/>
                <a:cs typeface="Calibri Light"/>
                <a:sym typeface="Calibri Light"/>
              </a:defRPr>
            </a:pPr>
            <a:r>
              <a:t>Even if we are years away, an inflection in the span of your careers is virtually </a:t>
            </a:r>
            <a:r>
              <a:rPr>
                <a:solidFill>
                  <a:srgbClr val="FF0000"/>
                </a:solidFill>
              </a:rPr>
              <a:t>inevitable</a:t>
            </a:r>
            <a:r>
              <a:t>. </a:t>
            </a:r>
            <a:endParaRPr>
              <a:solidFill>
                <a:srgbClr val="FF0000"/>
              </a:solidFill>
            </a:endParaRPr>
          </a:p>
          <a:p>
            <a:pPr defTabSz="644651">
              <a:lnSpc>
                <a:spcPct val="90000"/>
              </a:lnSpc>
              <a:defRPr sz="2900">
                <a:solidFill>
                  <a:srgbClr val="FF0000"/>
                </a:solidFill>
                <a:latin typeface="Calibri Light"/>
                <a:ea typeface="Calibri Light"/>
                <a:cs typeface="Calibri Light"/>
                <a:sym typeface="Calibri Light"/>
              </a:defRPr>
            </a:pPr>
          </a:p>
          <a:p>
            <a:pPr defTabSz="644651">
              <a:lnSpc>
                <a:spcPct val="90000"/>
              </a:lnSpc>
              <a:defRPr sz="2900">
                <a:latin typeface="Calibri Light"/>
                <a:ea typeface="Calibri Light"/>
                <a:cs typeface="Calibri Light"/>
                <a:sym typeface="Calibri Light"/>
              </a:defRPr>
            </a:pPr>
            <a:r>
              <a:t>So what are the trends that might come together and cause an inflection?</a:t>
            </a:r>
          </a:p>
        </p:txBody>
      </p:sp>
      <p:pic>
        <p:nvPicPr>
          <p:cNvPr id="242" name="Image" descr="Image"/>
          <p:cNvPicPr>
            <a:picLocks noChangeAspect="1"/>
          </p:cNvPicPr>
          <p:nvPr/>
        </p:nvPicPr>
        <p:blipFill>
          <a:blip r:embed="rId3">
            <a:extLst/>
          </a:blip>
          <a:stretch>
            <a:fillRect/>
          </a:stretch>
        </p:blipFill>
        <p:spPr>
          <a:xfrm>
            <a:off x="417289" y="1969203"/>
            <a:ext cx="3246917" cy="333686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1</a:t>
            </a:r>
          </a:p>
        </p:txBody>
      </p:sp>
      <p:sp>
        <p:nvSpPr>
          <p:cNvPr id="24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Title 1"/>
          <p:cNvSpPr txBox="1"/>
          <p:nvPr/>
        </p:nvSpPr>
        <p:spPr>
          <a:xfrm>
            <a:off x="275221" y="1224073"/>
            <a:ext cx="7985760" cy="1066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90369">
              <a:lnSpc>
                <a:spcPct val="81000"/>
              </a:lnSpc>
              <a:defRPr sz="3038">
                <a:latin typeface="Calibri Light"/>
                <a:ea typeface="Calibri Light"/>
                <a:cs typeface="Calibri Light"/>
                <a:sym typeface="Calibri Light"/>
              </a:defRPr>
            </a:lvl1pPr>
          </a:lstStyle>
          <a:p>
            <a:pPr/>
            <a:r>
              <a:t>New Computing Architectures to Enable Artificial Intelligence, Machine Learning and the Blockchain</a:t>
            </a:r>
          </a:p>
        </p:txBody>
      </p:sp>
      <p:sp>
        <p:nvSpPr>
          <p:cNvPr id="249" name="Rectangle 7"/>
          <p:cNvSpPr txBox="1"/>
          <p:nvPr/>
        </p:nvSpPr>
        <p:spPr>
          <a:xfrm>
            <a:off x="798323" y="2325965"/>
            <a:ext cx="7676836" cy="37173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Moore’s law is reaching physical limits</a:t>
            </a:r>
          </a:p>
          <a:p>
            <a:pPr indent="-223835">
              <a:lnSpc>
                <a:spcPct val="90000"/>
              </a:lnSpc>
              <a:spcBef>
                <a:spcPts val="500"/>
              </a:spcBef>
              <a:buSzPct val="100000"/>
              <a:buFont typeface="Arial"/>
              <a:buChar char="•"/>
              <a:defRPr sz="2800"/>
            </a:pPr>
            <a:r>
              <a:t>Quantum Computing is showing promise</a:t>
            </a:r>
          </a:p>
          <a:p>
            <a:pPr lvl="1" marL="457200" indent="-223835">
              <a:lnSpc>
                <a:spcPct val="90000"/>
              </a:lnSpc>
              <a:spcBef>
                <a:spcPts val="500"/>
              </a:spcBef>
              <a:buSzPct val="100000"/>
              <a:buFont typeface="Arial"/>
              <a:buChar char="•"/>
              <a:defRPr sz="2400"/>
            </a:pPr>
            <a:r>
              <a:t>Could massively impact cryptography</a:t>
            </a:r>
          </a:p>
          <a:p>
            <a:pPr indent="-223835">
              <a:lnSpc>
                <a:spcPct val="90000"/>
              </a:lnSpc>
              <a:spcBef>
                <a:spcPts val="500"/>
              </a:spcBef>
              <a:buSzPct val="100000"/>
              <a:buFont typeface="Arial"/>
              <a:buChar char="•"/>
              <a:defRPr sz="2800"/>
            </a:pPr>
            <a:r>
              <a:t>Neuromorphic Architectures </a:t>
            </a:r>
          </a:p>
          <a:p>
            <a:pPr lvl="1" marL="457200" indent="-223835">
              <a:lnSpc>
                <a:spcPct val="90000"/>
              </a:lnSpc>
              <a:spcBef>
                <a:spcPts val="500"/>
              </a:spcBef>
              <a:buSzPct val="100000"/>
              <a:buFont typeface="Arial"/>
              <a:buChar char="•"/>
              <a:defRPr sz="2400"/>
            </a:pPr>
            <a:r>
              <a:t>Evolution of GPUs</a:t>
            </a:r>
          </a:p>
          <a:p>
            <a:pPr lvl="1" marL="457200" indent="-223835">
              <a:lnSpc>
                <a:spcPct val="90000"/>
              </a:lnSpc>
              <a:spcBef>
                <a:spcPts val="500"/>
              </a:spcBef>
              <a:buSzPct val="100000"/>
              <a:buFont typeface="Arial"/>
              <a:buChar char="•"/>
              <a:defRPr sz="2400"/>
            </a:pPr>
            <a:r>
              <a:t>Optimized for Artificial Neural Networks enabling machine learning</a:t>
            </a:r>
          </a:p>
          <a:p>
            <a:pPr indent="-223835">
              <a:lnSpc>
                <a:spcPct val="90000"/>
              </a:lnSpc>
              <a:spcBef>
                <a:spcPts val="500"/>
              </a:spcBef>
              <a:buSzPct val="100000"/>
              <a:buFont typeface="Arial"/>
              <a:buChar char="•"/>
              <a:defRPr sz="2400"/>
            </a:pPr>
            <a:r>
              <a:t>Web 3.0</a:t>
            </a:r>
          </a:p>
          <a:p>
            <a:pPr lvl="1" marL="457200" indent="-223835">
              <a:lnSpc>
                <a:spcPct val="90000"/>
              </a:lnSpc>
              <a:spcBef>
                <a:spcPts val="500"/>
              </a:spcBef>
              <a:buSzPct val="100000"/>
              <a:buFont typeface="Arial"/>
              <a:buChar char="•"/>
              <a:defRPr sz="2400"/>
            </a:pPr>
            <a:r>
              <a:t>IPFS, dfinity, Etherium 2.0, Solana, Polkadot, Cardano etc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October 28, 2020 - PayPal Announces support for Crypto-currency Transactions"/>
          <p:cNvSpPr txBox="1"/>
          <p:nvPr/>
        </p:nvSpPr>
        <p:spPr>
          <a:xfrm>
            <a:off x="486146" y="111011"/>
            <a:ext cx="8309510"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The quest for quantum-proof encryption just made a leap forward</a:t>
            </a:r>
          </a:p>
        </p:txBody>
      </p:sp>
      <p:sp>
        <p:nvSpPr>
          <p:cNvPr id="255" name="https://www.forbes.com/sites/seansteinsmith/2020/10/28/bitcoin-and-paypal-have-made-headlines-but-what-about-other-crypto-trends/#405ae70b4627"/>
          <p:cNvSpPr txBox="1"/>
          <p:nvPr/>
        </p:nvSpPr>
        <p:spPr>
          <a:xfrm>
            <a:off x="486146" y="6139848"/>
            <a:ext cx="8309510"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https://www.technologyreview.com/2020/08/03/1005891/search-for-quantum-proof-encryption-computing-nist</a:t>
            </a:r>
          </a:p>
        </p:txBody>
      </p:sp>
      <p:pic>
        <p:nvPicPr>
          <p:cNvPr id="256" name="Picture 9" descr="Picture 9"/>
          <p:cNvPicPr>
            <a:picLocks noChangeAspect="1"/>
          </p:cNvPicPr>
          <p:nvPr/>
        </p:nvPicPr>
        <p:blipFill>
          <a:blip r:embed="rId2">
            <a:extLst/>
          </a:blip>
          <a:stretch>
            <a:fillRect/>
          </a:stretch>
        </p:blipFill>
        <p:spPr>
          <a:xfrm>
            <a:off x="942272" y="1648463"/>
            <a:ext cx="6993013" cy="4418067"/>
          </a:xfrm>
          <a:prstGeom prst="rect">
            <a:avLst/>
          </a:prstGeom>
          <a:ln w="12700">
            <a:miter lim="400000"/>
          </a:ln>
        </p:spPr>
      </p:pic>
      <p:sp>
        <p:nvSpPr>
          <p:cNvPr id="257" name="August 10, 2020 - New Hampshire becomes the first state to all flying cars on public roads"/>
          <p:cNvSpPr txBox="1"/>
          <p:nvPr/>
        </p:nvSpPr>
        <p:spPr>
          <a:xfrm>
            <a:off x="414575" y="1242061"/>
            <a:ext cx="4603991"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August 3, 2020</a:t>
            </a:r>
            <a:r>
              <a:rPr>
                <a:solidFill>
                  <a:srgbClr val="000000"/>
                </a:solidFill>
              </a:rPr>
              <a:t> - MIT Technology Review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xfrm>
            <a:off x="800100" y="242092"/>
            <a:ext cx="7543800" cy="947738"/>
          </a:xfrm>
          <a:prstGeom prst="rect">
            <a:avLst/>
          </a:prstGeom>
        </p:spPr>
        <p:txBody>
          <a:bodyPr/>
          <a:lstStyle>
            <a:lvl1pPr>
              <a:defRPr>
                <a:solidFill>
                  <a:srgbClr val="000000"/>
                </a:solidFill>
              </a:defRPr>
            </a:lvl1pPr>
          </a:lstStyle>
          <a:p>
            <a:pPr/>
            <a:r>
              <a:t>Our world today</a:t>
            </a:r>
          </a:p>
        </p:txBody>
      </p:sp>
      <p:sp>
        <p:nvSpPr>
          <p:cNvPr id="129" name="Slide Number Placeholder 3"/>
          <p:cNvSpPr txBox="1"/>
          <p:nvPr>
            <p:ph type="sldNum" sz="quarter" idx="4294967295"/>
          </p:nvPr>
        </p:nvSpPr>
        <p:spPr>
          <a:xfrm>
            <a:off x="8333972" y="6414764"/>
            <a:ext cx="181379"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0" name="TheWorldToday.jpeg" descr="TheWorldToday.jpeg"/>
          <p:cNvPicPr>
            <a:picLocks noChangeAspect="1"/>
          </p:cNvPicPr>
          <p:nvPr/>
        </p:nvPicPr>
        <p:blipFill>
          <a:blip r:embed="rId3">
            <a:extLst/>
          </a:blip>
          <a:stretch>
            <a:fillRect/>
          </a:stretch>
        </p:blipFill>
        <p:spPr>
          <a:xfrm>
            <a:off x="702509" y="1886972"/>
            <a:ext cx="7738982" cy="404331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Gutting Decades of Architecture to Build a New Kind of Processor</a:t>
            </a:r>
          </a:p>
        </p:txBody>
      </p:sp>
      <p:sp>
        <p:nvSpPr>
          <p:cNvPr id="261" name="https://www.coindesk.com/central-bank-of-bahamas-launches-landmark-sand-dollar-digital-currency"/>
          <p:cNvSpPr txBox="1"/>
          <p:nvPr/>
        </p:nvSpPr>
        <p:spPr>
          <a:xfrm>
            <a:off x="306749" y="6180454"/>
            <a:ext cx="822960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https://www.nextplatform.com/2021/07/12/gutting-decades-of-architecture-to-build-a-new-kind-of-processor/</a:t>
            </a:r>
          </a:p>
        </p:txBody>
      </p:sp>
      <p:sp>
        <p:nvSpPr>
          <p:cNvPr id="262" name="August 10, 2020 - New Hampshire becomes the first state to all flying cars on public roads"/>
          <p:cNvSpPr txBox="1"/>
          <p:nvPr/>
        </p:nvSpPr>
        <p:spPr>
          <a:xfrm>
            <a:off x="414576" y="1255091"/>
            <a:ext cx="3454768"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July 12, 2021 - The Next Platform</a:t>
            </a:r>
          </a:p>
        </p:txBody>
      </p:sp>
      <p:pic>
        <p:nvPicPr>
          <p:cNvPr id="263" name="semiconductor_chip.jpg" descr="semiconductor_chip.jpg"/>
          <p:cNvPicPr>
            <a:picLocks noChangeAspect="1"/>
          </p:cNvPicPr>
          <p:nvPr/>
        </p:nvPicPr>
        <p:blipFill>
          <a:blip r:embed="rId2">
            <a:extLst/>
          </a:blip>
          <a:stretch>
            <a:fillRect/>
          </a:stretch>
        </p:blipFill>
        <p:spPr>
          <a:xfrm>
            <a:off x="288082" y="1980168"/>
            <a:ext cx="8567836" cy="364340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2</a:t>
            </a:r>
          </a:p>
        </p:txBody>
      </p:sp>
      <p:sp>
        <p:nvSpPr>
          <p:cNvPr id="26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Title 1"/>
          <p:cNvSpPr txBox="1"/>
          <p:nvPr/>
        </p:nvSpPr>
        <p:spPr>
          <a:xfrm>
            <a:off x="426719" y="1250950"/>
            <a:ext cx="7985760" cy="1066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90000"/>
              </a:lnSpc>
              <a:defRPr sz="4200">
                <a:latin typeface="Calibri Light"/>
                <a:ea typeface="Calibri Light"/>
                <a:cs typeface="Calibri Light"/>
                <a:sym typeface="Calibri Light"/>
              </a:defRPr>
            </a:lvl1pPr>
          </a:lstStyle>
          <a:p>
            <a:pPr/>
            <a:r>
              <a:t>Synthetic Biology and Genetics</a:t>
            </a:r>
          </a:p>
        </p:txBody>
      </p:sp>
      <p:sp>
        <p:nvSpPr>
          <p:cNvPr id="268" name="Rectangle 7"/>
          <p:cNvSpPr txBox="1"/>
          <p:nvPr/>
        </p:nvSpPr>
        <p:spPr>
          <a:xfrm>
            <a:off x="502920" y="2444369"/>
            <a:ext cx="7680960" cy="25757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Human Genome Project completed in 2003</a:t>
            </a:r>
          </a:p>
          <a:p>
            <a:pPr indent="-223835">
              <a:lnSpc>
                <a:spcPct val="90000"/>
              </a:lnSpc>
              <a:spcBef>
                <a:spcPts val="500"/>
              </a:spcBef>
              <a:buSzPct val="100000"/>
              <a:buFont typeface="Arial"/>
              <a:buChar char="•"/>
              <a:defRPr sz="2800"/>
            </a:pPr>
            <a:r>
              <a:t>CRISPR discovered in 2012</a:t>
            </a:r>
          </a:p>
          <a:p>
            <a:pPr lvl="1" marL="457200" indent="-223835">
              <a:lnSpc>
                <a:spcPct val="90000"/>
              </a:lnSpc>
              <a:spcBef>
                <a:spcPts val="500"/>
              </a:spcBef>
              <a:buSzPct val="100000"/>
              <a:buFont typeface="Arial"/>
              <a:buChar char="•"/>
              <a:defRPr sz="2400"/>
            </a:pPr>
            <a:r>
              <a:t>Enables both read and write access to DNA</a:t>
            </a:r>
          </a:p>
          <a:p>
            <a:pPr indent="-223835">
              <a:lnSpc>
                <a:spcPct val="90000"/>
              </a:lnSpc>
              <a:spcBef>
                <a:spcPts val="500"/>
              </a:spcBef>
              <a:buSzPct val="100000"/>
              <a:buFont typeface="Arial"/>
              <a:buChar char="•"/>
              <a:defRPr sz="2800"/>
            </a:pPr>
            <a:r>
              <a:t>Combination with Trend 1 is powerful</a:t>
            </a:r>
          </a:p>
          <a:p>
            <a:pPr lvl="1" marL="457200" indent="-223835">
              <a:lnSpc>
                <a:spcPct val="90000"/>
              </a:lnSpc>
              <a:spcBef>
                <a:spcPts val="500"/>
              </a:spcBef>
              <a:buSzPct val="100000"/>
              <a:buFont typeface="Arial"/>
              <a:buChar char="•"/>
              <a:defRPr sz="2400"/>
            </a:pPr>
            <a:r>
              <a:t>Biologically engineered materials (synthetic fossil fuels)</a:t>
            </a:r>
          </a:p>
          <a:p>
            <a:pPr lvl="1" marL="457200" indent="-223835">
              <a:lnSpc>
                <a:spcPct val="90000"/>
              </a:lnSpc>
              <a:spcBef>
                <a:spcPts val="500"/>
              </a:spcBef>
              <a:buSzPct val="100000"/>
              <a:buFont typeface="Arial"/>
              <a:buChar char="•"/>
              <a:defRPr sz="2400"/>
            </a:pPr>
            <a:r>
              <a:t>DNA based information processing and storage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October 12, 2020 - AI Is Throwing Battery Development Into Overdrive"/>
          <p:cNvSpPr txBox="1"/>
          <p:nvPr/>
        </p:nvSpPr>
        <p:spPr>
          <a:xfrm>
            <a:off x="388517" y="111011"/>
            <a:ext cx="8112967" cy="4871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Scientists ‘program’ living bacteria to store data</a:t>
            </a:r>
          </a:p>
        </p:txBody>
      </p:sp>
      <p:sp>
        <p:nvSpPr>
          <p:cNvPr id="272" name="https://www.wired.com/story/ai-is-throwing-battery-development-into-overdrive/?mc_cid=e1216a44ce&amp;mc_eid=75a910d868"/>
          <p:cNvSpPr txBox="1"/>
          <p:nvPr/>
        </p:nvSpPr>
        <p:spPr>
          <a:xfrm>
            <a:off x="448679" y="6333349"/>
            <a:ext cx="7478705"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https://www.sciencemag.org/news/2021/01/scientists-program-living-bacteria-store-data</a:t>
            </a:r>
          </a:p>
        </p:txBody>
      </p:sp>
      <p:sp>
        <p:nvSpPr>
          <p:cNvPr id="273" name="August 10, 2020 - New Hampshire becomes the first state to all flying cars on public roads"/>
          <p:cNvSpPr txBox="1"/>
          <p:nvPr/>
        </p:nvSpPr>
        <p:spPr>
          <a:xfrm>
            <a:off x="414576" y="1242061"/>
            <a:ext cx="3371209"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January 11, 2021</a:t>
            </a:r>
            <a:r>
              <a:rPr>
                <a:solidFill>
                  <a:srgbClr val="000000"/>
                </a:solidFill>
              </a:rPr>
              <a:t> - Science</a:t>
            </a:r>
          </a:p>
        </p:txBody>
      </p:sp>
      <p:pic>
        <p:nvPicPr>
          <p:cNvPr id="274" name="Image" descr="Image"/>
          <p:cNvPicPr>
            <a:picLocks noChangeAspect="1"/>
          </p:cNvPicPr>
          <p:nvPr/>
        </p:nvPicPr>
        <p:blipFill>
          <a:blip r:embed="rId2">
            <a:extLst/>
          </a:blip>
          <a:stretch>
            <a:fillRect/>
          </a:stretch>
        </p:blipFill>
        <p:spPr>
          <a:xfrm>
            <a:off x="448835" y="1654416"/>
            <a:ext cx="7992331" cy="452137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CRISPER Study is the First to Change DNA in Participants</a:t>
            </a:r>
          </a:p>
        </p:txBody>
      </p:sp>
      <p:sp>
        <p:nvSpPr>
          <p:cNvPr id="278" name="https://www.wired.com/story/ai-is-throwing-battery-development-into-overdrive/?mc_cid=e1216a44ce&amp;mc_eid=75a910d868"/>
          <p:cNvSpPr txBox="1"/>
          <p:nvPr/>
        </p:nvSpPr>
        <p:spPr>
          <a:xfrm>
            <a:off x="1029181" y="6320205"/>
            <a:ext cx="7326958"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https://www.healthline.com/health-news/crispr-study-is-first-to-change-dna-in-participants</a:t>
            </a:r>
          </a:p>
        </p:txBody>
      </p:sp>
      <p:sp>
        <p:nvSpPr>
          <p:cNvPr id="279" name="August 10, 2020 - New Hampshire becomes the first state to all flying cars on public roads"/>
          <p:cNvSpPr txBox="1"/>
          <p:nvPr/>
        </p:nvSpPr>
        <p:spPr>
          <a:xfrm>
            <a:off x="414576" y="1241415"/>
            <a:ext cx="4045133"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May 21, 2021</a:t>
            </a:r>
            <a:r>
              <a:rPr>
                <a:solidFill>
                  <a:srgbClr val="000000"/>
                </a:solidFill>
              </a:rPr>
              <a:t> - Healthline</a:t>
            </a:r>
          </a:p>
        </p:txBody>
      </p:sp>
      <p:pic>
        <p:nvPicPr>
          <p:cNvPr id="280" name="Image" descr="Image"/>
          <p:cNvPicPr>
            <a:picLocks noChangeAspect="1"/>
          </p:cNvPicPr>
          <p:nvPr/>
        </p:nvPicPr>
        <p:blipFill>
          <a:blip r:embed="rId2">
            <a:extLst/>
          </a:blip>
          <a:stretch>
            <a:fillRect/>
          </a:stretch>
        </p:blipFill>
        <p:spPr>
          <a:xfrm>
            <a:off x="673330" y="1853649"/>
            <a:ext cx="7543341" cy="418740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3</a:t>
            </a:r>
          </a:p>
        </p:txBody>
      </p:sp>
      <p:sp>
        <p:nvSpPr>
          <p:cNvPr id="28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Title 1"/>
          <p:cNvSpPr txBox="1"/>
          <p:nvPr/>
        </p:nvSpPr>
        <p:spPr>
          <a:xfrm>
            <a:off x="426719" y="1364613"/>
            <a:ext cx="7985760" cy="10668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90000"/>
              </a:lnSpc>
              <a:defRPr sz="4200">
                <a:latin typeface="Calibri Light"/>
                <a:ea typeface="Calibri Light"/>
                <a:cs typeface="Calibri Light"/>
                <a:sym typeface="Calibri Light"/>
              </a:defRPr>
            </a:lvl1pPr>
          </a:lstStyle>
          <a:p>
            <a:pPr/>
            <a:r>
              <a:t>Energy Industry Revolution</a:t>
            </a:r>
          </a:p>
        </p:txBody>
      </p:sp>
      <p:sp>
        <p:nvSpPr>
          <p:cNvPr id="285" name="Rectangle 7"/>
          <p:cNvSpPr txBox="1"/>
          <p:nvPr/>
        </p:nvSpPr>
        <p:spPr>
          <a:xfrm>
            <a:off x="626745" y="2289513"/>
            <a:ext cx="7890510" cy="36478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Massive Investments are starting to pay off</a:t>
            </a:r>
          </a:p>
          <a:p>
            <a:pPr lvl="1" marL="457200" indent="-223835">
              <a:lnSpc>
                <a:spcPct val="90000"/>
              </a:lnSpc>
              <a:spcBef>
                <a:spcPts val="500"/>
              </a:spcBef>
              <a:buSzPct val="100000"/>
              <a:buFont typeface="Arial"/>
              <a:buChar char="•"/>
              <a:defRPr sz="2400"/>
            </a:pPr>
            <a:r>
              <a:t>Price of solar energy is down 70 % in the last decade</a:t>
            </a:r>
          </a:p>
          <a:p>
            <a:pPr lvl="1" marL="457200" indent="-223835">
              <a:lnSpc>
                <a:spcPct val="90000"/>
              </a:lnSpc>
              <a:spcBef>
                <a:spcPts val="500"/>
              </a:spcBef>
              <a:buSzPct val="100000"/>
              <a:buFont typeface="Arial"/>
              <a:buChar char="•"/>
              <a:defRPr sz="2400"/>
            </a:pPr>
            <a:r>
              <a:t>Wind and solar are now cheaper than coal in North America (World Economic Forum Report)</a:t>
            </a:r>
          </a:p>
          <a:p>
            <a:pPr lvl="1" marL="457200" indent="-223835">
              <a:lnSpc>
                <a:spcPct val="90000"/>
              </a:lnSpc>
              <a:spcBef>
                <a:spcPts val="500"/>
              </a:spcBef>
              <a:buSzPct val="100000"/>
              <a:buFont typeface="Arial"/>
              <a:buChar char="•"/>
              <a:defRPr sz="2400"/>
            </a:pPr>
            <a:r>
              <a:t>Significant impact on developing world</a:t>
            </a:r>
          </a:p>
          <a:p>
            <a:pPr indent="-223835">
              <a:lnSpc>
                <a:spcPct val="90000"/>
              </a:lnSpc>
              <a:spcBef>
                <a:spcPts val="500"/>
              </a:spcBef>
              <a:buSzPct val="100000"/>
              <a:buFont typeface="Arial"/>
              <a:buChar char="•"/>
              <a:defRPr sz="2800"/>
            </a:pPr>
            <a:r>
              <a:t>Combination with Trend 1 is powerful</a:t>
            </a:r>
          </a:p>
          <a:p>
            <a:pPr lvl="1" marL="457200" indent="-223835">
              <a:lnSpc>
                <a:spcPct val="90000"/>
              </a:lnSpc>
              <a:spcBef>
                <a:spcPts val="500"/>
              </a:spcBef>
              <a:buSzPct val="100000"/>
              <a:buFont typeface="Arial"/>
              <a:buChar char="•"/>
              <a:defRPr sz="2400"/>
            </a:pPr>
            <a:r>
              <a:t>Energy Storage (batteries) remains and issue but machine designed materials are showing promise</a:t>
            </a:r>
          </a:p>
          <a:p>
            <a:pPr indent="-223835">
              <a:lnSpc>
                <a:spcPct val="90000"/>
              </a:lnSpc>
              <a:spcBef>
                <a:spcPts val="500"/>
              </a:spcBef>
              <a:buSzPct val="100000"/>
              <a:buFont typeface="Arial"/>
              <a:buChar char="•"/>
              <a:defRPr sz="2800"/>
            </a:pPr>
            <a:r>
              <a:t>Challenges around distribution remain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Image" descr="Image"/>
          <p:cNvPicPr>
            <a:picLocks noChangeAspect="1"/>
          </p:cNvPicPr>
          <p:nvPr/>
        </p:nvPicPr>
        <p:blipFill>
          <a:blip r:embed="rId2">
            <a:extLst/>
          </a:blip>
          <a:stretch>
            <a:fillRect/>
          </a:stretch>
        </p:blipFill>
        <p:spPr>
          <a:xfrm>
            <a:off x="0" y="981774"/>
            <a:ext cx="9144000" cy="489445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Lithium Ion Batteries Just Made a Big Leap in a Tiny Product</a:t>
            </a:r>
          </a:p>
        </p:txBody>
      </p:sp>
      <p:sp>
        <p:nvSpPr>
          <p:cNvPr id="292" name="https://www.wired.com/story/ai-is-throwing-battery-development-into-overdrive/?mc_cid=e1216a44ce&amp;mc_eid=75a910d868"/>
          <p:cNvSpPr txBox="1"/>
          <p:nvPr/>
        </p:nvSpPr>
        <p:spPr>
          <a:xfrm>
            <a:off x="617378" y="6205774"/>
            <a:ext cx="7655245"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https://www.technologyreview.com/2021/09/08/1035143/sila-whoop-lithium-ion-battery-fitness-wearable-evs</a:t>
            </a:r>
          </a:p>
        </p:txBody>
      </p:sp>
      <p:sp>
        <p:nvSpPr>
          <p:cNvPr id="293" name="August 10, 2020 - New Hampshire becomes the first state to all flying cars on public roads"/>
          <p:cNvSpPr txBox="1"/>
          <p:nvPr/>
        </p:nvSpPr>
        <p:spPr>
          <a:xfrm>
            <a:off x="414575" y="1275286"/>
            <a:ext cx="433236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September 8, 2021</a:t>
            </a:r>
            <a:r>
              <a:rPr>
                <a:solidFill>
                  <a:srgbClr val="000000"/>
                </a:solidFill>
              </a:rPr>
              <a:t> - MIT Technology Review</a:t>
            </a:r>
          </a:p>
        </p:txBody>
      </p:sp>
      <p:pic>
        <p:nvPicPr>
          <p:cNvPr id="294" name="Image" descr="Image"/>
          <p:cNvPicPr>
            <a:picLocks noChangeAspect="1"/>
          </p:cNvPicPr>
          <p:nvPr/>
        </p:nvPicPr>
        <p:blipFill>
          <a:blip r:embed="rId2">
            <a:extLst/>
          </a:blip>
          <a:stretch>
            <a:fillRect/>
          </a:stretch>
        </p:blipFill>
        <p:spPr>
          <a:xfrm>
            <a:off x="617378" y="1694674"/>
            <a:ext cx="7655245" cy="430607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381000" y="304799"/>
            <a:ext cx="7924800" cy="685802"/>
          </a:xfrm>
          <a:prstGeom prst="rect">
            <a:avLst/>
          </a:prstGeom>
        </p:spPr>
        <p:txBody>
          <a:bodyPr/>
          <a:lstStyle/>
          <a:p>
            <a:pPr>
              <a:defRPr sz="3900">
                <a:solidFill>
                  <a:srgbClr val="000000"/>
                </a:solidFill>
              </a:defRPr>
            </a:pPr>
            <a:r>
              <a:t>Inflection Trends </a:t>
            </a:r>
            <a:r>
              <a:rPr>
                <a:solidFill>
                  <a:schemeClr val="accent2"/>
                </a:solidFill>
              </a:rPr>
              <a:t>Ad Infinitum</a:t>
            </a:r>
            <a:r>
              <a:t> </a:t>
            </a:r>
          </a:p>
        </p:txBody>
      </p:sp>
      <p:sp>
        <p:nvSpPr>
          <p:cNvPr id="29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Rectangle 7"/>
          <p:cNvSpPr txBox="1"/>
          <p:nvPr/>
        </p:nvSpPr>
        <p:spPr>
          <a:xfrm>
            <a:off x="1211639" y="2063574"/>
            <a:ext cx="6263522" cy="28715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 Nanotechnology</a:t>
            </a:r>
          </a:p>
          <a:p>
            <a:pPr indent="-223835">
              <a:lnSpc>
                <a:spcPct val="90000"/>
              </a:lnSpc>
              <a:spcBef>
                <a:spcPts val="1000"/>
              </a:spcBef>
              <a:buSzPct val="100000"/>
              <a:buFont typeface="Arial"/>
              <a:buChar char="•"/>
              <a:defRPr sz="2800"/>
            </a:pPr>
            <a:r>
              <a:t> Robotics</a:t>
            </a:r>
          </a:p>
          <a:p>
            <a:pPr indent="-223835">
              <a:lnSpc>
                <a:spcPct val="90000"/>
              </a:lnSpc>
              <a:spcBef>
                <a:spcPts val="1000"/>
              </a:spcBef>
              <a:buSzPct val="100000"/>
              <a:buFont typeface="Arial"/>
              <a:buChar char="•"/>
              <a:defRPr sz="2800"/>
            </a:pPr>
            <a:r>
              <a:t> Networks and Sensors (5G, IOT etc.)</a:t>
            </a:r>
          </a:p>
          <a:p>
            <a:pPr indent="-223835">
              <a:lnSpc>
                <a:spcPct val="90000"/>
              </a:lnSpc>
              <a:spcBef>
                <a:spcPts val="500"/>
              </a:spcBef>
              <a:buSzPct val="100000"/>
              <a:buFont typeface="Arial"/>
              <a:buChar char="•"/>
              <a:defRPr sz="2800"/>
            </a:pPr>
            <a:r>
              <a:t> 3-D Printing</a:t>
            </a:r>
          </a:p>
          <a:p>
            <a:pPr indent="-223835">
              <a:lnSpc>
                <a:spcPct val="90000"/>
              </a:lnSpc>
              <a:spcBef>
                <a:spcPts val="500"/>
              </a:spcBef>
              <a:buSzPct val="100000"/>
              <a:buFont typeface="Arial"/>
              <a:buChar char="•"/>
              <a:defRPr sz="2800"/>
            </a:pPr>
            <a:r>
              <a:t> Augmented / Virtual Reality</a:t>
            </a:r>
          </a:p>
          <a:p>
            <a:pPr indent="-223835">
              <a:lnSpc>
                <a:spcPct val="90000"/>
              </a:lnSpc>
              <a:spcBef>
                <a:spcPts val="500"/>
              </a:spcBef>
              <a:buSzPct val="100000"/>
              <a:buFont typeface="Arial"/>
              <a:buChar char="•"/>
              <a:defRPr sz="2800"/>
            </a:pPr>
            <a:r>
              <a:t> etc</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301" name="Rectangle 2"/>
          <p:cNvSpPr txBox="1"/>
          <p:nvPr>
            <p:ph type="title"/>
          </p:nvPr>
        </p:nvSpPr>
        <p:spPr>
          <a:xfrm>
            <a:off x="3569008" y="2233016"/>
            <a:ext cx="4763148" cy="2391968"/>
          </a:xfrm>
          <a:prstGeom prst="rect">
            <a:avLst/>
          </a:prstGeom>
        </p:spPr>
        <p:txBody>
          <a:bodyPr/>
          <a:lstStyle>
            <a:lvl1pPr defTabSz="850391">
              <a:defRPr sz="3300">
                <a:solidFill>
                  <a:srgbClr val="000000"/>
                </a:solidFill>
              </a:defRPr>
            </a:lvl1pPr>
          </a:lstStyle>
          <a:p>
            <a:pPr/>
            <a:r>
              <a:t>There is something even more interesting and valuable than infection points though…</a:t>
            </a:r>
          </a:p>
        </p:txBody>
      </p:sp>
      <p:pic>
        <p:nvPicPr>
          <p:cNvPr id="302" name="Image" descr="Image"/>
          <p:cNvPicPr>
            <a:picLocks noChangeAspect="1"/>
          </p:cNvPicPr>
          <p:nvPr/>
        </p:nvPicPr>
        <p:blipFill>
          <a:blip r:embed="rId3">
            <a:extLst/>
          </a:blip>
          <a:stretch>
            <a:fillRect/>
          </a:stretch>
        </p:blipFill>
        <p:spPr>
          <a:xfrm>
            <a:off x="799145" y="2336800"/>
            <a:ext cx="2032002" cy="21844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307" name="Rectangle 2"/>
          <p:cNvSpPr txBox="1"/>
          <p:nvPr>
            <p:ph type="title"/>
          </p:nvPr>
        </p:nvSpPr>
        <p:spPr>
          <a:xfrm>
            <a:off x="3982651" y="1063228"/>
            <a:ext cx="4763148" cy="1790058"/>
          </a:xfrm>
          <a:prstGeom prst="rect">
            <a:avLst/>
          </a:prstGeom>
        </p:spPr>
        <p:txBody>
          <a:bodyPr/>
          <a:lstStyle>
            <a:lvl1pPr>
              <a:defRPr>
                <a:solidFill>
                  <a:srgbClr val="000000"/>
                </a:solidFill>
              </a:defRPr>
            </a:lvl1pPr>
          </a:lstStyle>
          <a:p>
            <a:pPr/>
            <a:r>
              <a:t>Individual inflections disrupt products, services and markets</a:t>
            </a:r>
          </a:p>
        </p:txBody>
      </p:sp>
      <p:sp>
        <p:nvSpPr>
          <p:cNvPr id="308" name="Rectangle 2"/>
          <p:cNvSpPr txBox="1"/>
          <p:nvPr/>
        </p:nvSpPr>
        <p:spPr>
          <a:xfrm>
            <a:off x="3975408" y="3210916"/>
            <a:ext cx="5006234" cy="26671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nSpc>
                <a:spcPct val="90000"/>
              </a:lnSpc>
              <a:defRPr b="1" i="1" sz="3600">
                <a:latin typeface="Carlito"/>
                <a:ea typeface="Carlito"/>
                <a:cs typeface="Carlito"/>
                <a:sym typeface="Carlito"/>
              </a:defRPr>
            </a:pPr>
            <a:r>
              <a:t>Convergent</a:t>
            </a:r>
            <a:r>
              <a:rPr b="0" i="0">
                <a:latin typeface="Calibri Light"/>
                <a:ea typeface="Calibri Light"/>
                <a:cs typeface="Calibri Light"/>
                <a:sym typeface="Calibri Light"/>
              </a:rPr>
              <a:t> inflections </a:t>
            </a:r>
            <a:r>
              <a:rPr b="0" i="0">
                <a:solidFill>
                  <a:schemeClr val="accent2"/>
                </a:solidFill>
                <a:latin typeface="Calibri Light"/>
                <a:ea typeface="Calibri Light"/>
                <a:cs typeface="Calibri Light"/>
                <a:sym typeface="Calibri Light"/>
              </a:rPr>
              <a:t>wash them away</a:t>
            </a:r>
            <a:r>
              <a:rPr b="0" i="0">
                <a:latin typeface="Calibri Light"/>
                <a:ea typeface="Calibri Light"/>
                <a:cs typeface="Calibri Light"/>
                <a:sym typeface="Calibri Light"/>
              </a:rPr>
              <a:t>, along with the structures that support them</a:t>
            </a:r>
          </a:p>
        </p:txBody>
      </p:sp>
      <p:pic>
        <p:nvPicPr>
          <p:cNvPr id="309" name="Image" descr="Image"/>
          <p:cNvPicPr>
            <a:picLocks noChangeAspect="1"/>
          </p:cNvPicPr>
          <p:nvPr/>
        </p:nvPicPr>
        <p:blipFill>
          <a:blip r:embed="rId3">
            <a:extLst/>
          </a:blip>
          <a:stretch>
            <a:fillRect/>
          </a:stretch>
        </p:blipFill>
        <p:spPr>
          <a:xfrm>
            <a:off x="392124" y="947316"/>
            <a:ext cx="3291653" cy="49633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lide Number"/>
          <p:cNvSpPr txBox="1"/>
          <p:nvPr>
            <p:ph type="sldNum" sz="quarter" idx="4294967295"/>
          </p:nvPr>
        </p:nvSpPr>
        <p:spPr>
          <a:xfrm>
            <a:off x="8333972" y="6414764"/>
            <a:ext cx="181379"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5" name="Image" descr="Image"/>
          <p:cNvPicPr>
            <a:picLocks noChangeAspect="1"/>
          </p:cNvPicPr>
          <p:nvPr/>
        </p:nvPicPr>
        <p:blipFill>
          <a:blip r:embed="rId2">
            <a:extLst/>
          </a:blip>
          <a:stretch>
            <a:fillRect/>
          </a:stretch>
        </p:blipFill>
        <p:spPr>
          <a:xfrm>
            <a:off x="0" y="1116271"/>
            <a:ext cx="9144000" cy="462545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Rectangle 2"/>
          <p:cNvSpPr txBox="1"/>
          <p:nvPr>
            <p:ph type="title"/>
          </p:nvPr>
        </p:nvSpPr>
        <p:spPr>
          <a:xfrm>
            <a:off x="2597506" y="342170"/>
            <a:ext cx="5914432" cy="1409059"/>
          </a:xfrm>
          <a:prstGeom prst="rect">
            <a:avLst/>
          </a:prstGeom>
        </p:spPr>
        <p:txBody>
          <a:bodyPr/>
          <a:lstStyle/>
          <a:p>
            <a:pPr algn="ctr">
              <a:defRPr>
                <a:solidFill>
                  <a:srgbClr val="000000"/>
                </a:solidFill>
              </a:defRPr>
            </a:pPr>
            <a:r>
              <a:t>Cell Phones + 5G = </a:t>
            </a:r>
            <a:r>
              <a:rPr>
                <a:solidFill>
                  <a:schemeClr val="accent1"/>
                </a:solidFill>
              </a:rPr>
              <a:t>Massively  Distributed Computing</a:t>
            </a:r>
          </a:p>
        </p:txBody>
      </p:sp>
      <p:pic>
        <p:nvPicPr>
          <p:cNvPr id="314" name="Image" descr="Image"/>
          <p:cNvPicPr>
            <a:picLocks noChangeAspect="1"/>
          </p:cNvPicPr>
          <p:nvPr/>
        </p:nvPicPr>
        <p:blipFill>
          <a:blip r:embed="rId3">
            <a:extLst/>
          </a:blip>
          <a:stretch>
            <a:fillRect/>
          </a:stretch>
        </p:blipFill>
        <p:spPr>
          <a:xfrm>
            <a:off x="292100" y="2305050"/>
            <a:ext cx="2159000" cy="2247900"/>
          </a:xfrm>
          <a:prstGeom prst="rect">
            <a:avLst/>
          </a:prstGeom>
          <a:ln w="12700">
            <a:miter lim="400000"/>
          </a:ln>
        </p:spPr>
      </p:pic>
      <p:sp>
        <p:nvSpPr>
          <p:cNvPr id="315" name="Rectangle 2"/>
          <p:cNvSpPr txBox="1"/>
          <p:nvPr/>
        </p:nvSpPr>
        <p:spPr>
          <a:xfrm>
            <a:off x="2597506" y="2631403"/>
            <a:ext cx="591443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22958">
              <a:lnSpc>
                <a:spcPct val="81000"/>
              </a:lnSpc>
              <a:defRPr sz="3200">
                <a:solidFill>
                  <a:schemeClr val="accent1"/>
                </a:solidFill>
                <a:latin typeface="Calibri Light"/>
                <a:ea typeface="Calibri Light"/>
                <a:cs typeface="Calibri Light"/>
                <a:sym typeface="Calibri Light"/>
              </a:defRPr>
            </a:pPr>
            <a:r>
              <a:t>Massively Distributed Computing </a:t>
            </a:r>
            <a:r>
              <a:rPr>
                <a:solidFill>
                  <a:srgbClr val="000000"/>
                </a:solidFill>
              </a:rPr>
              <a:t> + AI + Sensors + Quantum  = </a:t>
            </a:r>
            <a:r>
              <a:rPr>
                <a:solidFill>
                  <a:srgbClr val="F19D64"/>
                </a:solidFill>
              </a:rPr>
              <a:t>The Internet of Things</a:t>
            </a:r>
          </a:p>
        </p:txBody>
      </p:sp>
      <p:sp>
        <p:nvSpPr>
          <p:cNvPr id="316" name="Arrow"/>
          <p:cNvSpPr/>
          <p:nvPr/>
        </p:nvSpPr>
        <p:spPr>
          <a:xfrm rot="5400000">
            <a:off x="4942556" y="1676986"/>
            <a:ext cx="884488" cy="838201"/>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
        <p:nvSpPr>
          <p:cNvPr id="317" name="Rectangle 2"/>
          <p:cNvSpPr txBox="1"/>
          <p:nvPr/>
        </p:nvSpPr>
        <p:spPr>
          <a:xfrm>
            <a:off x="2527631" y="4920634"/>
            <a:ext cx="6054182" cy="1195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741979">
              <a:lnSpc>
                <a:spcPct val="81000"/>
              </a:lnSpc>
              <a:defRPr sz="2842">
                <a:solidFill>
                  <a:srgbClr val="F19D64"/>
                </a:solidFill>
                <a:latin typeface="Calibri Light"/>
                <a:ea typeface="Calibri Light"/>
                <a:cs typeface="Calibri Light"/>
                <a:sym typeface="Calibri Light"/>
              </a:defRPr>
            </a:pPr>
            <a:r>
              <a:t>Internet of Things</a:t>
            </a:r>
            <a:r>
              <a:rPr>
                <a:solidFill>
                  <a:srgbClr val="000000"/>
                </a:solidFill>
              </a:rPr>
              <a:t> + MicroPayments + Blockchain (Privacy) = </a:t>
            </a:r>
            <a:r>
              <a:rPr b="1" i="1">
                <a:solidFill>
                  <a:schemeClr val="accent5">
                    <a:satOff val="-3547"/>
                    <a:lumOff val="-10352"/>
                  </a:schemeClr>
                </a:solidFill>
                <a:latin typeface="Carlito"/>
                <a:ea typeface="Carlito"/>
                <a:cs typeface="Carlito"/>
                <a:sym typeface="Carlito"/>
              </a:rPr>
              <a:t>New Digital Economy </a:t>
            </a:r>
          </a:p>
        </p:txBody>
      </p:sp>
      <p:sp>
        <p:nvSpPr>
          <p:cNvPr id="318" name="Arrow"/>
          <p:cNvSpPr/>
          <p:nvPr/>
        </p:nvSpPr>
        <p:spPr>
          <a:xfrm rot="5400000">
            <a:off x="4942556" y="4152355"/>
            <a:ext cx="884488" cy="838203"/>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3" name="0.png" descr="0.png"/>
          <p:cNvPicPr>
            <a:picLocks noChangeAspect="1"/>
          </p:cNvPicPr>
          <p:nvPr/>
        </p:nvPicPr>
        <p:blipFill>
          <a:blip r:embed="rId3">
            <a:extLst/>
          </a:blip>
          <a:stretch>
            <a:fillRect/>
          </a:stretch>
        </p:blipFill>
        <p:spPr>
          <a:xfrm>
            <a:off x="564688" y="2127344"/>
            <a:ext cx="8014623" cy="3349051"/>
          </a:xfrm>
          <a:prstGeom prst="rect">
            <a:avLst/>
          </a:prstGeom>
          <a:ln w="12700">
            <a:miter lim="400000"/>
          </a:ln>
        </p:spPr>
      </p:pic>
      <p:sp>
        <p:nvSpPr>
          <p:cNvPr id="324" name="Evidence of Acceleration"/>
          <p:cNvSpPr txBox="1"/>
          <p:nvPr/>
        </p:nvSpPr>
        <p:spPr>
          <a:xfrm>
            <a:off x="2052497" y="377237"/>
            <a:ext cx="5038999" cy="5917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900">
                <a:latin typeface="Calibri Light"/>
                <a:ea typeface="Calibri Light"/>
                <a:cs typeface="Calibri Light"/>
                <a:sym typeface="Calibri Light"/>
              </a:defRPr>
            </a:lvl1pPr>
          </a:lstStyle>
          <a:p>
            <a:pPr/>
            <a:r>
              <a:t>Evidence of Acceleration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October 28, 2020 - PayPal Announces support for Crypto-currency Transactions"/>
          <p:cNvSpPr txBox="1"/>
          <p:nvPr/>
        </p:nvSpPr>
        <p:spPr>
          <a:xfrm>
            <a:off x="348344" y="111011"/>
            <a:ext cx="844731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Energy Harvesting Card Treats 5G Networks as Power Grids</a:t>
            </a:r>
          </a:p>
        </p:txBody>
      </p:sp>
      <p:sp>
        <p:nvSpPr>
          <p:cNvPr id="330" name="https://www.forbes.com/sites/seansteinsmith/2020/10/28/bitcoin-and-paypal-have-made-headlines-but-what-about-other-crypto-trends/#405ae70b4627"/>
          <p:cNvSpPr txBox="1"/>
          <p:nvPr/>
        </p:nvSpPr>
        <p:spPr>
          <a:xfrm>
            <a:off x="492082" y="6084597"/>
            <a:ext cx="8159836"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https://newatlas.com/energy/5g-energy-harvesting-wireless-power/?utm_source=tldrnewsletter</a:t>
            </a:r>
          </a:p>
        </p:txBody>
      </p:sp>
      <p:sp>
        <p:nvSpPr>
          <p:cNvPr id="331" name="August 10, 2020 - New Hampshire becomes the first state to all flying cars on public roads"/>
          <p:cNvSpPr txBox="1"/>
          <p:nvPr/>
        </p:nvSpPr>
        <p:spPr>
          <a:xfrm>
            <a:off x="420368" y="1242061"/>
            <a:ext cx="460399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March 28, 2021 - New Atlas</a:t>
            </a:r>
          </a:p>
        </p:txBody>
      </p:sp>
      <p:pic>
        <p:nvPicPr>
          <p:cNvPr id="332" name="Image" descr="Image"/>
          <p:cNvPicPr>
            <a:picLocks noChangeAspect="1"/>
          </p:cNvPicPr>
          <p:nvPr/>
        </p:nvPicPr>
        <p:blipFill>
          <a:blip r:embed="rId2">
            <a:extLst/>
          </a:blip>
          <a:stretch>
            <a:fillRect/>
          </a:stretch>
        </p:blipFill>
        <p:spPr>
          <a:xfrm>
            <a:off x="386724" y="1796538"/>
            <a:ext cx="6099998" cy="4066666"/>
          </a:xfrm>
          <a:prstGeom prst="rect">
            <a:avLst/>
          </a:prstGeom>
          <a:ln w="12700">
            <a:miter lim="400000"/>
          </a:ln>
        </p:spPr>
      </p:pic>
      <p:sp>
        <p:nvSpPr>
          <p:cNvPr id="333" name="A team from Georgia Tech has just announced a world-first: a 3D-printed rectifying antenna the size of a playing card that can harvest electromagnetic energy from 5G signals and use it to power devices, turning 5G networks into wireless power grids."/>
          <p:cNvSpPr txBox="1"/>
          <p:nvPr/>
        </p:nvSpPr>
        <p:spPr>
          <a:xfrm>
            <a:off x="6746918" y="2790971"/>
            <a:ext cx="2009378"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200">
                <a:latin typeface="Times Roman"/>
                <a:ea typeface="Times Roman"/>
                <a:cs typeface="Times Roman"/>
                <a:sym typeface="Times Roman"/>
              </a:defRPr>
            </a:lvl1pPr>
          </a:lstStyle>
          <a:p>
            <a:pPr/>
            <a:r>
              <a:t>A team from Georgia Tech has just announced a world-first: a 3D-printed rectifying antenna the size of a playing card that can harvest electromagnetic energy from 5G signals and use it to power devices, turning 5G networks into wireless power grids.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How Quantum Computers Can Be Used to Build Quantum Computers</a:t>
            </a:r>
          </a:p>
        </p:txBody>
      </p:sp>
      <p:sp>
        <p:nvSpPr>
          <p:cNvPr id="337" name="https://www.forbes.com/sites/seansteinsmith/2020/10/28/bitcoin-and-paypal-have-made-headlines-but-what-about-other-crypto-trends/#405ae70b4627"/>
          <p:cNvSpPr txBox="1"/>
          <p:nvPr/>
        </p:nvSpPr>
        <p:spPr>
          <a:xfrm>
            <a:off x="476121" y="6243289"/>
            <a:ext cx="7937759"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https://singularityhub.com/2021/10/04/how-quantum-computers-can-be-used-to-build-better-quantum-computers/</a:t>
            </a:r>
          </a:p>
        </p:txBody>
      </p:sp>
      <p:sp>
        <p:nvSpPr>
          <p:cNvPr id="338"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4, 2021 - Singularity Hub</a:t>
            </a:r>
          </a:p>
        </p:txBody>
      </p:sp>
      <p:pic>
        <p:nvPicPr>
          <p:cNvPr id="339" name="quantum-computer-3679893_1280.jpg" descr="quantum-computer-3679893_1280.jpg"/>
          <p:cNvPicPr>
            <a:picLocks noChangeAspect="1"/>
          </p:cNvPicPr>
          <p:nvPr/>
        </p:nvPicPr>
        <p:blipFill>
          <a:blip r:embed="rId2">
            <a:extLst/>
          </a:blip>
          <a:stretch>
            <a:fillRect/>
          </a:stretch>
        </p:blipFill>
        <p:spPr>
          <a:xfrm>
            <a:off x="515516" y="1624766"/>
            <a:ext cx="8112968" cy="456544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 Nanowire Network That Mimics the Brain Could Inspire new Designs in AI</a:t>
            </a:r>
          </a:p>
        </p:txBody>
      </p:sp>
      <p:sp>
        <p:nvSpPr>
          <p:cNvPr id="343" name="https://www.forbes.com/sites/seansteinsmith/2020/10/28/bitcoin-and-paypal-have-made-headlines-but-what-about-other-crypto-trends/#405ae70b4627"/>
          <p:cNvSpPr txBox="1"/>
          <p:nvPr/>
        </p:nvSpPr>
        <p:spPr>
          <a:xfrm>
            <a:off x="476121" y="6243289"/>
            <a:ext cx="7937759"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https://singularityhub.com/2021/07/05/a-nanowire-network-that-mimics-the-brain-could-inspire-new-designs-in-ai/</a:t>
            </a:r>
          </a:p>
        </p:txBody>
      </p:sp>
      <p:sp>
        <p:nvSpPr>
          <p:cNvPr id="344"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July 5, 2021 - Singularity Hub</a:t>
            </a:r>
          </a:p>
        </p:txBody>
      </p:sp>
      <p:pic>
        <p:nvPicPr>
          <p:cNvPr id="345" name="neurons-1773922_1280-2.jpg" descr="neurons-1773922_1280-2.jpg"/>
          <p:cNvPicPr>
            <a:picLocks noChangeAspect="1"/>
          </p:cNvPicPr>
          <p:nvPr/>
        </p:nvPicPr>
        <p:blipFill>
          <a:blip r:embed="rId2">
            <a:extLst/>
          </a:blip>
          <a:stretch>
            <a:fillRect/>
          </a:stretch>
        </p:blipFill>
        <p:spPr>
          <a:xfrm>
            <a:off x="583908" y="1736449"/>
            <a:ext cx="7722185" cy="434553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Associated Press Tap Chainlink to Provide Untamperable News Data</a:t>
            </a:r>
          </a:p>
        </p:txBody>
      </p:sp>
      <p:sp>
        <p:nvSpPr>
          <p:cNvPr id="349" name="https://www.forbes.com/sites/seansteinsmith/2020/10/28/bitcoin-and-paypal-have-made-headlines-but-what-about-other-crypto-trends/#405ae70b4627"/>
          <p:cNvSpPr txBox="1"/>
          <p:nvPr/>
        </p:nvSpPr>
        <p:spPr>
          <a:xfrm>
            <a:off x="545628" y="6243289"/>
            <a:ext cx="7937759"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https://decrypt.co/83867/associated-press-ap-chainlink-news-data</a:t>
            </a:r>
          </a:p>
        </p:txBody>
      </p:sp>
      <p:sp>
        <p:nvSpPr>
          <p:cNvPr id="350"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21, 2021 - Decrypt</a:t>
            </a:r>
          </a:p>
        </p:txBody>
      </p:sp>
      <p:pic>
        <p:nvPicPr>
          <p:cNvPr id="351" name="Image" descr="Image"/>
          <p:cNvPicPr>
            <a:picLocks noChangeAspect="1"/>
          </p:cNvPicPr>
          <p:nvPr/>
        </p:nvPicPr>
        <p:blipFill>
          <a:blip r:embed="rId2">
            <a:extLst/>
          </a:blip>
          <a:stretch>
            <a:fillRect/>
          </a:stretch>
        </p:blipFill>
        <p:spPr>
          <a:xfrm>
            <a:off x="736708" y="1628224"/>
            <a:ext cx="7670584" cy="444872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October 28, 2020 - PayPal Announces support for Crypto-currency Transactions"/>
          <p:cNvSpPr txBox="1"/>
          <p:nvPr/>
        </p:nvSpPr>
        <p:spPr>
          <a:xfrm>
            <a:off x="388517" y="111011"/>
            <a:ext cx="8112967" cy="856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600"/>
            </a:lvl1pPr>
          </a:lstStyle>
          <a:p>
            <a:pPr/>
            <a:r>
              <a:t>Truly Privacy-Preserving Federated Analytics for Precision Medicine with Multiparty Homomorphic Encryption</a:t>
            </a:r>
          </a:p>
        </p:txBody>
      </p:sp>
      <p:sp>
        <p:nvSpPr>
          <p:cNvPr id="355" name="https://www.forbes.com/sites/seansteinsmith/2020/10/28/bitcoin-and-paypal-have-made-headlines-but-what-about-other-crypto-trends/#405ae70b4627"/>
          <p:cNvSpPr txBox="1"/>
          <p:nvPr/>
        </p:nvSpPr>
        <p:spPr>
          <a:xfrm>
            <a:off x="545628" y="6243289"/>
            <a:ext cx="7937759"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https://www.nature.com/articles/s41467-021-25972-y</a:t>
            </a:r>
          </a:p>
        </p:txBody>
      </p:sp>
      <p:sp>
        <p:nvSpPr>
          <p:cNvPr id="356"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11, 2021 - Nature</a:t>
            </a:r>
          </a:p>
        </p:txBody>
      </p:sp>
      <p:pic>
        <p:nvPicPr>
          <p:cNvPr id="357" name="Image" descr="Image"/>
          <p:cNvPicPr>
            <a:picLocks noChangeAspect="1"/>
          </p:cNvPicPr>
          <p:nvPr/>
        </p:nvPicPr>
        <p:blipFill>
          <a:blip r:embed="rId2">
            <a:extLst/>
          </a:blip>
          <a:stretch>
            <a:fillRect/>
          </a:stretch>
        </p:blipFill>
        <p:spPr>
          <a:xfrm>
            <a:off x="546611" y="1913501"/>
            <a:ext cx="7935793" cy="377674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October 28, 2020 - PayPal Announces support for Crypto-currency Transactions"/>
          <p:cNvSpPr txBox="1"/>
          <p:nvPr/>
        </p:nvSpPr>
        <p:spPr>
          <a:xfrm>
            <a:off x="388517" y="111011"/>
            <a:ext cx="8112967" cy="8539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700"/>
            </a:lvl1pPr>
          </a:lstStyle>
          <a:p>
            <a:pPr/>
            <a:r>
              <a:t>How to Embed Trust into the Foundations of the Internet</a:t>
            </a:r>
          </a:p>
        </p:txBody>
      </p:sp>
      <p:sp>
        <p:nvSpPr>
          <p:cNvPr id="361" name="https://www.forbes.com/sites/seansteinsmith/2020/10/28/bitcoin-and-paypal-have-made-headlines-but-what-about-other-crypto-trends/#405ae70b4627"/>
          <p:cNvSpPr txBox="1"/>
          <p:nvPr/>
        </p:nvSpPr>
        <p:spPr>
          <a:xfrm>
            <a:off x="545628" y="6243289"/>
            <a:ext cx="7937759"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https://singularityhub.com/2021/09/19/how-to-embed-trust-into-the-foundations-of-the-internet/</a:t>
            </a:r>
          </a:p>
        </p:txBody>
      </p:sp>
      <p:sp>
        <p:nvSpPr>
          <p:cNvPr id="362" name="August 10, 2020 - New Hampshire becomes the first state to all flying cars on public roads"/>
          <p:cNvSpPr txBox="1"/>
          <p:nvPr/>
        </p:nvSpPr>
        <p:spPr>
          <a:xfrm>
            <a:off x="414576" y="1242061"/>
            <a:ext cx="409851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September 19, 2021 - SingularityHub</a:t>
            </a:r>
          </a:p>
        </p:txBody>
      </p:sp>
      <p:pic>
        <p:nvPicPr>
          <p:cNvPr id="363" name="twitter-users-messaging-world-map-1.jpeg" descr="twitter-users-messaging-world-map-1.jpeg"/>
          <p:cNvPicPr>
            <a:picLocks noChangeAspect="1"/>
          </p:cNvPicPr>
          <p:nvPr/>
        </p:nvPicPr>
        <p:blipFill>
          <a:blip r:embed="rId2">
            <a:extLst/>
          </a:blip>
          <a:stretch>
            <a:fillRect/>
          </a:stretch>
        </p:blipFill>
        <p:spPr>
          <a:xfrm>
            <a:off x="646946" y="1715384"/>
            <a:ext cx="7596109" cy="427459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Researchers Successfully Store Data Inside DNA of Living Bacteria</a:t>
            </a:r>
          </a:p>
        </p:txBody>
      </p:sp>
      <p:sp>
        <p:nvSpPr>
          <p:cNvPr id="367" name="https://www.forbes.com/sites/seansteinsmith/2020/10/28/bitcoin-and-paypal-have-made-headlines-but-what-about-other-crypto-trends/#405ae70b4627"/>
          <p:cNvSpPr txBox="1"/>
          <p:nvPr/>
        </p:nvSpPr>
        <p:spPr>
          <a:xfrm>
            <a:off x="308014" y="6124699"/>
            <a:ext cx="8527971"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https://sciencemint.com/researchers-successfully-store-data-inside-dna-of-living-bacteria/?utm_source=tldrnewsletter</a:t>
            </a:r>
          </a:p>
        </p:txBody>
      </p:sp>
      <p:sp>
        <p:nvSpPr>
          <p:cNvPr id="368"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January 15, 2021 - Science Mint</a:t>
            </a:r>
          </a:p>
        </p:txBody>
      </p:sp>
      <p:pic>
        <p:nvPicPr>
          <p:cNvPr id="369" name="Image" descr="Image"/>
          <p:cNvPicPr>
            <a:picLocks noChangeAspect="1"/>
          </p:cNvPicPr>
          <p:nvPr/>
        </p:nvPicPr>
        <p:blipFill>
          <a:blip r:embed="rId2">
            <a:extLst/>
          </a:blip>
          <a:stretch>
            <a:fillRect/>
          </a:stretch>
        </p:blipFill>
        <p:spPr>
          <a:xfrm>
            <a:off x="1396837" y="1550786"/>
            <a:ext cx="6118637" cy="458897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CRISPR was just used in a bid to restore sight to a blind person</a:t>
            </a:r>
          </a:p>
        </p:txBody>
      </p:sp>
      <p:sp>
        <p:nvSpPr>
          <p:cNvPr id="373" name="https://www.forbes.com/sites/seansteinsmith/2020/10/28/bitcoin-and-paypal-have-made-headlines-but-what-about-other-crypto-trends/#405ae70b4627"/>
          <p:cNvSpPr txBox="1"/>
          <p:nvPr/>
        </p:nvSpPr>
        <p:spPr>
          <a:xfrm>
            <a:off x="486145" y="6260872"/>
            <a:ext cx="8309510"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https://cdn.technologyreview.com/f/615315/crispr-was-just-used-in-a-bid-to-restore-sight-to-a-blind-person/</a:t>
            </a:r>
          </a:p>
        </p:txBody>
      </p:sp>
      <p:pic>
        <p:nvPicPr>
          <p:cNvPr id="374" name="Picture 3" descr="Picture 3"/>
          <p:cNvPicPr>
            <a:picLocks noChangeAspect="1"/>
          </p:cNvPicPr>
          <p:nvPr/>
        </p:nvPicPr>
        <p:blipFill>
          <a:blip r:embed="rId2">
            <a:extLst/>
          </a:blip>
          <a:stretch>
            <a:fillRect/>
          </a:stretch>
        </p:blipFill>
        <p:spPr>
          <a:xfrm>
            <a:off x="927066" y="1653278"/>
            <a:ext cx="6670767" cy="4446068"/>
          </a:xfrm>
          <a:prstGeom prst="rect">
            <a:avLst/>
          </a:prstGeom>
          <a:ln w="12700">
            <a:miter lim="400000"/>
          </a:ln>
        </p:spPr>
      </p:pic>
      <p:sp>
        <p:nvSpPr>
          <p:cNvPr id="375"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March 4, 2020</a:t>
            </a:r>
            <a:r>
              <a:rPr>
                <a:solidFill>
                  <a:srgbClr val="000000"/>
                </a:solidFill>
              </a:rPr>
              <a:t> - MIT Technology Review</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138" name="Rectangle 2"/>
          <p:cNvSpPr txBox="1"/>
          <p:nvPr>
            <p:ph type="title"/>
          </p:nvPr>
        </p:nvSpPr>
        <p:spPr>
          <a:xfrm>
            <a:off x="3851185" y="1845666"/>
            <a:ext cx="4554392" cy="1751510"/>
          </a:xfrm>
          <a:prstGeom prst="rect">
            <a:avLst/>
          </a:prstGeom>
        </p:spPr>
        <p:txBody>
          <a:bodyPr/>
          <a:lstStyle>
            <a:lvl1pPr>
              <a:defRPr i="1">
                <a:solidFill>
                  <a:srgbClr val="000000"/>
                </a:solidFill>
                <a:latin typeface="Carlito"/>
                <a:ea typeface="Carlito"/>
                <a:cs typeface="Carlito"/>
                <a:sym typeface="Carlito"/>
              </a:defRPr>
            </a:lvl1pPr>
          </a:lstStyle>
          <a:p>
            <a:pPr/>
            <a:r>
              <a:t>“We wanted flying cars, instead we got 140 characters.”</a:t>
            </a:r>
          </a:p>
        </p:txBody>
      </p:sp>
      <p:pic>
        <p:nvPicPr>
          <p:cNvPr id="139" name="Image" descr="Image"/>
          <p:cNvPicPr>
            <a:picLocks noChangeAspect="1"/>
          </p:cNvPicPr>
          <p:nvPr/>
        </p:nvPicPr>
        <p:blipFill>
          <a:blip r:embed="rId3">
            <a:extLst/>
          </a:blip>
          <a:stretch>
            <a:fillRect/>
          </a:stretch>
        </p:blipFill>
        <p:spPr>
          <a:xfrm>
            <a:off x="483543" y="1192352"/>
            <a:ext cx="2988023" cy="4473296"/>
          </a:xfrm>
          <a:prstGeom prst="rect">
            <a:avLst/>
          </a:prstGeom>
          <a:ln w="12700">
            <a:miter lim="400000"/>
          </a:ln>
        </p:spPr>
      </p:pic>
      <p:sp>
        <p:nvSpPr>
          <p:cNvPr id="140" name="Rectangle 2"/>
          <p:cNvSpPr txBox="1"/>
          <p:nvPr/>
        </p:nvSpPr>
        <p:spPr>
          <a:xfrm>
            <a:off x="3905434" y="4066480"/>
            <a:ext cx="4445896" cy="945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510783">
              <a:lnSpc>
                <a:spcPct val="90000"/>
              </a:lnSpc>
              <a:defRPr b="1" sz="1900">
                <a:latin typeface="Carlito"/>
                <a:ea typeface="Carlito"/>
                <a:cs typeface="Carlito"/>
                <a:sym typeface="Carlito"/>
              </a:defRPr>
            </a:pPr>
            <a:r>
              <a:t>Peter Thiel</a:t>
            </a:r>
            <a:r>
              <a:rPr b="0">
                <a:latin typeface="Calibri Light"/>
                <a:ea typeface="Calibri Light"/>
                <a:cs typeface="Calibri Light"/>
                <a:sym typeface="Calibri Light"/>
              </a:rPr>
              <a:t> - Founder of PayPal. Entrepreneur, Venture Capitalist, Futurist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 Massive New Gene Editing Project Out to Crush Alzheimer’s</a:t>
            </a:r>
          </a:p>
        </p:txBody>
      </p:sp>
      <p:sp>
        <p:nvSpPr>
          <p:cNvPr id="379" name="https://www.forbes.com/sites/seansteinsmith/2020/10/28/bitcoin-and-paypal-have-made-headlines-but-what-about-other-crypto-trends/#405ae70b4627"/>
          <p:cNvSpPr txBox="1"/>
          <p:nvPr/>
        </p:nvSpPr>
        <p:spPr>
          <a:xfrm>
            <a:off x="308014" y="6029697"/>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https://singularityhub.com/2021/04/13/a-massive-new-gene-editing-project-is-out-to-crush-alzheimers</a:t>
            </a:r>
          </a:p>
        </p:txBody>
      </p:sp>
      <p:sp>
        <p:nvSpPr>
          <p:cNvPr id="380"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April 13, 2021</a:t>
            </a:r>
            <a:r>
              <a:rPr>
                <a:solidFill>
                  <a:srgbClr val="000000"/>
                </a:solidFill>
              </a:rPr>
              <a:t> - SingularityHub</a:t>
            </a:r>
          </a:p>
        </p:txBody>
      </p:sp>
      <p:pic>
        <p:nvPicPr>
          <p:cNvPr id="381" name="Image" descr="Image"/>
          <p:cNvPicPr>
            <a:picLocks noChangeAspect="1"/>
          </p:cNvPicPr>
          <p:nvPr/>
        </p:nvPicPr>
        <p:blipFill>
          <a:blip r:embed="rId2">
            <a:extLst/>
          </a:blip>
          <a:stretch>
            <a:fillRect/>
          </a:stretch>
        </p:blipFill>
        <p:spPr>
          <a:xfrm>
            <a:off x="742854" y="1725409"/>
            <a:ext cx="7658291" cy="393739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FDA approves first test of CRISPR to correct genetic defect causing sickle cell disorder</a:t>
            </a:r>
          </a:p>
        </p:txBody>
      </p:sp>
      <p:sp>
        <p:nvSpPr>
          <p:cNvPr id="385" name="https://www.forbes.com/sites/seansteinsmith/2020/10/28/bitcoin-and-paypal-have-made-headlines-but-what-about-other-crypto-trends/#405ae70b4627"/>
          <p:cNvSpPr txBox="1"/>
          <p:nvPr/>
        </p:nvSpPr>
        <p:spPr>
          <a:xfrm>
            <a:off x="308014" y="6124699"/>
            <a:ext cx="8527971"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https://news.berkeley.edu/2021/03/30/fda-approves-first-test-of-crispr-to-correct-genetic-defect-causing-sickle-cell-disease/</a:t>
            </a:r>
          </a:p>
        </p:txBody>
      </p:sp>
      <p:sp>
        <p:nvSpPr>
          <p:cNvPr id="386"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March 30, 2021</a:t>
            </a:r>
            <a:r>
              <a:rPr>
                <a:solidFill>
                  <a:srgbClr val="000000"/>
                </a:solidFill>
              </a:rPr>
              <a:t> - SingularityHub</a:t>
            </a:r>
          </a:p>
        </p:txBody>
      </p:sp>
      <p:pic>
        <p:nvPicPr>
          <p:cNvPr id="387" name="Image" descr="Image"/>
          <p:cNvPicPr>
            <a:picLocks noChangeAspect="1"/>
          </p:cNvPicPr>
          <p:nvPr/>
        </p:nvPicPr>
        <p:blipFill>
          <a:blip r:embed="rId2">
            <a:extLst/>
          </a:blip>
          <a:stretch>
            <a:fillRect/>
          </a:stretch>
        </p:blipFill>
        <p:spPr>
          <a:xfrm>
            <a:off x="1127505" y="1624031"/>
            <a:ext cx="6650833" cy="438183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0" name="October 28, 2020 - PayPal Announces support for Crypto-currency Transactions"/>
          <p:cNvSpPr txBox="1"/>
          <p:nvPr/>
        </p:nvSpPr>
        <p:spPr>
          <a:xfrm>
            <a:off x="268466" y="223827"/>
            <a:ext cx="8705523" cy="7607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vl1pPr>
          </a:lstStyle>
          <a:p>
            <a:pPr/>
            <a:r>
              <a:t>New, reversible CRISPR method can control gene expression while leaving underlying DNA sequence unchanged</a:t>
            </a:r>
          </a:p>
        </p:txBody>
      </p:sp>
      <p:sp>
        <p:nvSpPr>
          <p:cNvPr id="391" name="https://www.forbes.com/sites/seansteinsmith/2020/10/28/bitcoin-and-paypal-have-made-headlines-but-what-about-other-crypto-trends/#405ae70b4627"/>
          <p:cNvSpPr txBox="1"/>
          <p:nvPr/>
        </p:nvSpPr>
        <p:spPr>
          <a:xfrm>
            <a:off x="357242" y="6290953"/>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https://phys.org/news/2021-04-reversible-crispr-method-gene-underlying.html</a:t>
            </a:r>
          </a:p>
        </p:txBody>
      </p:sp>
      <p:sp>
        <p:nvSpPr>
          <p:cNvPr id="392"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April 9, 2021</a:t>
            </a:r>
            <a:r>
              <a:rPr>
                <a:solidFill>
                  <a:srgbClr val="000000"/>
                </a:solidFill>
              </a:rPr>
              <a:t> - SingularityHub</a:t>
            </a:r>
          </a:p>
        </p:txBody>
      </p:sp>
      <p:pic>
        <p:nvPicPr>
          <p:cNvPr id="393" name="Image" descr="Image"/>
          <p:cNvPicPr>
            <a:picLocks noChangeAspect="1"/>
          </p:cNvPicPr>
          <p:nvPr/>
        </p:nvPicPr>
        <p:blipFill>
          <a:blip r:embed="rId2">
            <a:extLst/>
          </a:blip>
          <a:stretch>
            <a:fillRect/>
          </a:stretch>
        </p:blipFill>
        <p:spPr>
          <a:xfrm>
            <a:off x="908713" y="1653278"/>
            <a:ext cx="6766931" cy="449914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Rectangle 2"/>
          <p:cNvSpPr txBox="1"/>
          <p:nvPr>
            <p:ph type="title"/>
          </p:nvPr>
        </p:nvSpPr>
        <p:spPr>
          <a:xfrm>
            <a:off x="2597506" y="342170"/>
            <a:ext cx="5914432" cy="1409059"/>
          </a:xfrm>
          <a:prstGeom prst="rect">
            <a:avLst/>
          </a:prstGeom>
        </p:spPr>
        <p:txBody>
          <a:bodyPr/>
          <a:lstStyle/>
          <a:p>
            <a:pPr algn="ctr">
              <a:defRPr>
                <a:solidFill>
                  <a:srgbClr val="000000"/>
                </a:solidFill>
              </a:defRPr>
            </a:pPr>
            <a:r>
              <a:t>Cell Phones + Solar Power = </a:t>
            </a:r>
            <a:r>
              <a:rPr>
                <a:solidFill>
                  <a:schemeClr val="accent1"/>
                </a:solidFill>
              </a:rPr>
              <a:t>Battery Technology</a:t>
            </a:r>
          </a:p>
        </p:txBody>
      </p:sp>
      <p:pic>
        <p:nvPicPr>
          <p:cNvPr id="396" name="Image" descr="Image"/>
          <p:cNvPicPr>
            <a:picLocks noChangeAspect="1"/>
          </p:cNvPicPr>
          <p:nvPr/>
        </p:nvPicPr>
        <p:blipFill>
          <a:blip r:embed="rId3">
            <a:extLst/>
          </a:blip>
          <a:stretch>
            <a:fillRect/>
          </a:stretch>
        </p:blipFill>
        <p:spPr>
          <a:xfrm>
            <a:off x="292100" y="2305050"/>
            <a:ext cx="2159000" cy="2247900"/>
          </a:xfrm>
          <a:prstGeom prst="rect">
            <a:avLst/>
          </a:prstGeom>
          <a:ln w="12700">
            <a:miter lim="400000"/>
          </a:ln>
        </p:spPr>
      </p:pic>
      <p:sp>
        <p:nvSpPr>
          <p:cNvPr id="397" name="Rectangle 2"/>
          <p:cNvSpPr txBox="1"/>
          <p:nvPr/>
        </p:nvSpPr>
        <p:spPr>
          <a:xfrm>
            <a:off x="2597506" y="2631403"/>
            <a:ext cx="591443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33383">
              <a:lnSpc>
                <a:spcPct val="90000"/>
              </a:lnSpc>
              <a:defRPr sz="3200">
                <a:solidFill>
                  <a:schemeClr val="accent1"/>
                </a:solidFill>
                <a:latin typeface="Calibri Light"/>
                <a:ea typeface="Calibri Light"/>
                <a:cs typeface="Calibri Light"/>
                <a:sym typeface="Calibri Light"/>
              </a:defRPr>
            </a:pPr>
            <a:r>
              <a:t>Battery Technology</a:t>
            </a:r>
            <a:r>
              <a:rPr>
                <a:solidFill>
                  <a:srgbClr val="000000"/>
                </a:solidFill>
              </a:rPr>
              <a:t> + AI + Sensors / Big Data = </a:t>
            </a:r>
            <a:r>
              <a:rPr>
                <a:solidFill>
                  <a:srgbClr val="F19D64"/>
                </a:solidFill>
              </a:rPr>
              <a:t>Machine Learning</a:t>
            </a:r>
          </a:p>
        </p:txBody>
      </p:sp>
      <p:sp>
        <p:nvSpPr>
          <p:cNvPr id="398" name="Arrow"/>
          <p:cNvSpPr/>
          <p:nvPr/>
        </p:nvSpPr>
        <p:spPr>
          <a:xfrm rot="5400000">
            <a:off x="4942556" y="1676986"/>
            <a:ext cx="884488" cy="838201"/>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
        <p:nvSpPr>
          <p:cNvPr id="399" name="Rectangle 2"/>
          <p:cNvSpPr txBox="1"/>
          <p:nvPr/>
        </p:nvSpPr>
        <p:spPr>
          <a:xfrm>
            <a:off x="2648256" y="5106773"/>
            <a:ext cx="605418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22958">
              <a:lnSpc>
                <a:spcPct val="81000"/>
              </a:lnSpc>
              <a:defRPr sz="3200">
                <a:solidFill>
                  <a:srgbClr val="F19D64"/>
                </a:solidFill>
                <a:latin typeface="Calibri Light"/>
                <a:ea typeface="Calibri Light"/>
                <a:cs typeface="Calibri Light"/>
                <a:sym typeface="Calibri Light"/>
              </a:defRPr>
            </a:pPr>
            <a:r>
              <a:t>Machine Learning</a:t>
            </a:r>
            <a:r>
              <a:rPr>
                <a:solidFill>
                  <a:srgbClr val="000000"/>
                </a:solidFill>
              </a:rPr>
              <a:t> + Materials + 3-D Printing = </a:t>
            </a:r>
            <a:r>
              <a:rPr b="1" i="1">
                <a:solidFill>
                  <a:schemeClr val="accent5">
                    <a:satOff val="-3547"/>
                    <a:lumOff val="-10352"/>
                  </a:schemeClr>
                </a:solidFill>
                <a:latin typeface="Carlito"/>
                <a:ea typeface="Carlito"/>
                <a:cs typeface="Carlito"/>
                <a:sym typeface="Carlito"/>
              </a:rPr>
              <a:t>Transportation transformed</a:t>
            </a:r>
          </a:p>
        </p:txBody>
      </p:sp>
      <p:sp>
        <p:nvSpPr>
          <p:cNvPr id="400" name="Arrow"/>
          <p:cNvSpPr/>
          <p:nvPr/>
        </p:nvSpPr>
        <p:spPr>
          <a:xfrm rot="5400000">
            <a:off x="4942556" y="4152355"/>
            <a:ext cx="884488" cy="838203"/>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Simple Crystal Could Help Pave the Way to Full Scale Quantum Computing</a:t>
            </a:r>
          </a:p>
        </p:txBody>
      </p:sp>
      <p:sp>
        <p:nvSpPr>
          <p:cNvPr id="406" name="https://www.coindesk.com/central-bank-of-bahamas-launches-landmark-sand-dollar-digital-currency"/>
          <p:cNvSpPr txBox="1"/>
          <p:nvPr/>
        </p:nvSpPr>
        <p:spPr>
          <a:xfrm>
            <a:off x="306749" y="6180454"/>
            <a:ext cx="8229601"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https://singularityhub.com/2021/08/19/how-a-simple-crystal-could-help-pave-the-way-to-full-scale-quantum-computing</a:t>
            </a:r>
          </a:p>
        </p:txBody>
      </p:sp>
      <p:sp>
        <p:nvSpPr>
          <p:cNvPr id="407" name="August 10, 2020 - New Hampshire becomes the first state to all flying cars on public roads"/>
          <p:cNvSpPr txBox="1"/>
          <p:nvPr/>
        </p:nvSpPr>
        <p:spPr>
          <a:xfrm>
            <a:off x="414576" y="1255091"/>
            <a:ext cx="3454768"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August 1, 2021 - Singularity Hub</a:t>
            </a:r>
          </a:p>
        </p:txBody>
      </p:sp>
      <p:pic>
        <p:nvPicPr>
          <p:cNvPr id="408" name="quantum-computing-chip-crystal.jpg" descr="quantum-computing-chip-crystal.jpg"/>
          <p:cNvPicPr>
            <a:picLocks noChangeAspect="1"/>
          </p:cNvPicPr>
          <p:nvPr/>
        </p:nvPicPr>
        <p:blipFill>
          <a:blip r:embed="rId2">
            <a:extLst/>
          </a:blip>
          <a:stretch>
            <a:fillRect/>
          </a:stretch>
        </p:blipFill>
        <p:spPr>
          <a:xfrm>
            <a:off x="505981" y="1596227"/>
            <a:ext cx="8132038" cy="4576175"/>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Scientists Have Created a Novel Metal That Allows Fluid-like Electron Motion </a:t>
            </a:r>
          </a:p>
        </p:txBody>
      </p:sp>
      <p:sp>
        <p:nvSpPr>
          <p:cNvPr id="412" name="https://www.coindesk.com/central-bank-of-bahamas-launches-landmark-sand-dollar-digital-currency"/>
          <p:cNvSpPr txBox="1"/>
          <p:nvPr/>
        </p:nvSpPr>
        <p:spPr>
          <a:xfrm>
            <a:off x="527655" y="6180454"/>
            <a:ext cx="7552882"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https://interestingengineering.com/scientists-created-novel-metal-allows-fluid-like-electron-motion</a:t>
            </a:r>
          </a:p>
        </p:txBody>
      </p:sp>
      <p:sp>
        <p:nvSpPr>
          <p:cNvPr id="413" name="August 10, 2020 - New Hampshire becomes the first state to all flying cars on public roads"/>
          <p:cNvSpPr txBox="1"/>
          <p:nvPr/>
        </p:nvSpPr>
        <p:spPr>
          <a:xfrm>
            <a:off x="414576" y="1255091"/>
            <a:ext cx="5358489"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September 6, 2021 - Interesting Engineering</a:t>
            </a:r>
          </a:p>
        </p:txBody>
      </p:sp>
      <p:pic>
        <p:nvPicPr>
          <p:cNvPr id="414" name="Image" descr="Image"/>
          <p:cNvPicPr>
            <a:picLocks noChangeAspect="1"/>
          </p:cNvPicPr>
          <p:nvPr/>
        </p:nvPicPr>
        <p:blipFill>
          <a:blip r:embed="rId2">
            <a:extLst/>
          </a:blip>
          <a:stretch>
            <a:fillRect/>
          </a:stretch>
        </p:blipFill>
        <p:spPr>
          <a:xfrm>
            <a:off x="705130" y="1749005"/>
            <a:ext cx="7432839" cy="418596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7"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AI Is Throwing Battery Development Into Overdrive</a:t>
            </a:r>
          </a:p>
        </p:txBody>
      </p:sp>
      <p:sp>
        <p:nvSpPr>
          <p:cNvPr id="418" name="https://www.wired.com/story/ai-is-throwing-battery-development-into-overdrive/?mc_cid=e1216a44ce&amp;mc_eid=75a910d868"/>
          <p:cNvSpPr txBox="1"/>
          <p:nvPr/>
        </p:nvSpPr>
        <p:spPr>
          <a:xfrm>
            <a:off x="644622" y="6327411"/>
            <a:ext cx="6845353"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https://www.wired.com/story/ai-is-throwing-battery-development-into-overdrive</a:t>
            </a:r>
          </a:p>
        </p:txBody>
      </p:sp>
      <p:pic>
        <p:nvPicPr>
          <p:cNvPr id="419" name="Sec_lithiumion_1159460136.jpg" descr="Sec_lithiumion_1159460136.jpg"/>
          <p:cNvPicPr>
            <a:picLocks noChangeAspect="1"/>
          </p:cNvPicPr>
          <p:nvPr/>
        </p:nvPicPr>
        <p:blipFill>
          <a:blip r:embed="rId2">
            <a:extLst/>
          </a:blip>
          <a:stretch>
            <a:fillRect/>
          </a:stretch>
        </p:blipFill>
        <p:spPr>
          <a:xfrm>
            <a:off x="1353985" y="1719731"/>
            <a:ext cx="6436030" cy="4290684"/>
          </a:xfrm>
          <a:prstGeom prst="rect">
            <a:avLst/>
          </a:prstGeom>
          <a:ln w="12700">
            <a:miter lim="400000"/>
          </a:ln>
        </p:spPr>
      </p:pic>
      <p:sp>
        <p:nvSpPr>
          <p:cNvPr id="420" name="August 10, 2020 - New Hampshire becomes the first state to all flying cars on public roads"/>
          <p:cNvSpPr txBox="1"/>
          <p:nvPr/>
        </p:nvSpPr>
        <p:spPr>
          <a:xfrm>
            <a:off x="414575" y="1275286"/>
            <a:ext cx="283914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October 12, 2020</a:t>
            </a:r>
            <a:r>
              <a:rPr>
                <a:solidFill>
                  <a:srgbClr val="000000"/>
                </a:solidFill>
              </a:rPr>
              <a:t> - Wired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Electric Flying Cars May be Possible with New Batteries</a:t>
            </a:r>
          </a:p>
        </p:txBody>
      </p:sp>
      <p:sp>
        <p:nvSpPr>
          <p:cNvPr id="424" name="https://www.psychnewsdaily.com/dutch-flying-car-pal-v-gets-permission-to-drive-on-european-roads/"/>
          <p:cNvSpPr txBox="1"/>
          <p:nvPr/>
        </p:nvSpPr>
        <p:spPr>
          <a:xfrm>
            <a:off x="902196" y="6332218"/>
            <a:ext cx="7177104"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https://spectrum.ieee.org/evtol-battery</a:t>
            </a:r>
          </a:p>
        </p:txBody>
      </p:sp>
      <p:sp>
        <p:nvSpPr>
          <p:cNvPr id="425" name="There’s a renaissance underway in structural battery research, which aims to build energy storage into the very devices and vehicles they power."/>
          <p:cNvSpPr txBox="1"/>
          <p:nvPr/>
        </p:nvSpPr>
        <p:spPr>
          <a:xfrm>
            <a:off x="412877" y="1575563"/>
            <a:ext cx="8318246" cy="32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Lithium-ion cells with nickel foil can handle fast charging and could sustain 80-kilometer flights</a:t>
            </a:r>
          </a:p>
        </p:txBody>
      </p:sp>
      <p:sp>
        <p:nvSpPr>
          <p:cNvPr id="426" name="August 10, 2020 - New Hampshire becomes the first state to all flying cars on public roads"/>
          <p:cNvSpPr txBox="1"/>
          <p:nvPr/>
        </p:nvSpPr>
        <p:spPr>
          <a:xfrm>
            <a:off x="414576" y="1242061"/>
            <a:ext cx="3124899"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June 15, 2021 - IEEE Spectrum</a:t>
            </a:r>
          </a:p>
        </p:txBody>
      </p:sp>
      <p:pic>
        <p:nvPicPr>
          <p:cNvPr id="427" name="Image" descr="Image"/>
          <p:cNvPicPr>
            <a:picLocks noChangeAspect="1"/>
          </p:cNvPicPr>
          <p:nvPr/>
        </p:nvPicPr>
        <p:blipFill>
          <a:blip r:embed="rId2">
            <a:extLst/>
          </a:blip>
          <a:stretch>
            <a:fillRect/>
          </a:stretch>
        </p:blipFill>
        <p:spPr>
          <a:xfrm>
            <a:off x="1441636" y="1874762"/>
            <a:ext cx="5848851" cy="438663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October 28, 2020 - Dutch flying car gets permission to drive on European roads"/>
          <p:cNvSpPr txBox="1"/>
          <p:nvPr/>
        </p:nvSpPr>
        <p:spPr>
          <a:xfrm>
            <a:off x="344896" y="295388"/>
            <a:ext cx="8454208" cy="7607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vl1pPr>
          </a:lstStyle>
          <a:p>
            <a:pPr/>
            <a:r>
              <a:t>Tiny Personal Aircraft Costs Under $100K and Can Take Off from Your Driveway</a:t>
            </a:r>
          </a:p>
        </p:txBody>
      </p:sp>
      <p:sp>
        <p:nvSpPr>
          <p:cNvPr id="431" name="https://www.psychnewsdaily.com/dutch-flying-car-pal-v-gets-permission-to-drive-on-european-roads/"/>
          <p:cNvSpPr txBox="1"/>
          <p:nvPr/>
        </p:nvSpPr>
        <p:spPr>
          <a:xfrm>
            <a:off x="316757" y="6204213"/>
            <a:ext cx="8332356"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https://singularityhub.com/2021/10/27/this-tiny-personal-aircraft-costs-under-100k-and-can-take-off-from-your-driveway/</a:t>
            </a:r>
          </a:p>
        </p:txBody>
      </p:sp>
      <p:sp>
        <p:nvSpPr>
          <p:cNvPr id="432" name="August 10, 2020 - New Hampshire becomes the first state to all flying cars on public roads"/>
          <p:cNvSpPr txBox="1"/>
          <p:nvPr/>
        </p:nvSpPr>
        <p:spPr>
          <a:xfrm>
            <a:off x="432388" y="1302757"/>
            <a:ext cx="435769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October 27, 2021</a:t>
            </a:r>
            <a:r>
              <a:rPr>
                <a:solidFill>
                  <a:srgbClr val="000000"/>
                </a:solidFill>
              </a:rPr>
              <a:t> – SingularityHub</a:t>
            </a:r>
          </a:p>
        </p:txBody>
      </p:sp>
      <p:pic>
        <p:nvPicPr>
          <p:cNvPr id="433" name="Jetson-One-eVTOL-aircraft.jpg" descr="Jetson-One-eVTOL-aircraft.jpg"/>
          <p:cNvPicPr>
            <a:picLocks noChangeAspect="1"/>
          </p:cNvPicPr>
          <p:nvPr/>
        </p:nvPicPr>
        <p:blipFill>
          <a:blip r:embed="rId3">
            <a:extLst/>
          </a:blip>
          <a:stretch>
            <a:fillRect/>
          </a:stretch>
        </p:blipFill>
        <p:spPr>
          <a:xfrm>
            <a:off x="802786" y="1749616"/>
            <a:ext cx="7360298" cy="414878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This Chemist is Reimagining the Discovery of Materials Using AI and Automation</a:t>
            </a:r>
          </a:p>
        </p:txBody>
      </p:sp>
      <p:sp>
        <p:nvSpPr>
          <p:cNvPr id="439" name="https://www.psychnewsdaily.com/dutch-flying-car-pal-v-gets-permission-to-drive-on-european-roads/"/>
          <p:cNvSpPr txBox="1"/>
          <p:nvPr/>
        </p:nvSpPr>
        <p:spPr>
          <a:xfrm>
            <a:off x="456973" y="6332218"/>
            <a:ext cx="7622327"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https://www.technologyreview.com/2021/10/27/1037114/materials-discovery-ai-chemistry-computing</a:t>
            </a:r>
          </a:p>
        </p:txBody>
      </p:sp>
      <p:sp>
        <p:nvSpPr>
          <p:cNvPr id="440" name="There’s a renaissance underway in structural battery research, which aims to build energy storage into the very devices and vehicles they power."/>
          <p:cNvSpPr txBox="1"/>
          <p:nvPr/>
        </p:nvSpPr>
        <p:spPr>
          <a:xfrm>
            <a:off x="412877" y="1520249"/>
            <a:ext cx="8155742" cy="54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Alan Aspuru-Guzik is using AI, robots, and even quantum computing to create the new materials we will need fight climate change.</a:t>
            </a:r>
          </a:p>
        </p:txBody>
      </p:sp>
      <p:sp>
        <p:nvSpPr>
          <p:cNvPr id="441" name="August 10, 2020 - New Hampshire becomes the first state to all flying cars on public roads"/>
          <p:cNvSpPr txBox="1"/>
          <p:nvPr/>
        </p:nvSpPr>
        <p:spPr>
          <a:xfrm>
            <a:off x="414576" y="1215730"/>
            <a:ext cx="4172746"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27, 2021 - MIT Technology Review</a:t>
            </a:r>
          </a:p>
        </p:txBody>
      </p:sp>
      <p:pic>
        <p:nvPicPr>
          <p:cNvPr id="442" name="Image" descr="Image"/>
          <p:cNvPicPr>
            <a:picLocks noChangeAspect="1"/>
          </p:cNvPicPr>
          <p:nvPr/>
        </p:nvPicPr>
        <p:blipFill>
          <a:blip r:embed="rId2">
            <a:extLst/>
          </a:blip>
          <a:stretch>
            <a:fillRect/>
          </a:stretch>
        </p:blipFill>
        <p:spPr>
          <a:xfrm>
            <a:off x="820944" y="2146351"/>
            <a:ext cx="7339608" cy="400414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Rectangle 2"/>
          <p:cNvSpPr txBox="1"/>
          <p:nvPr/>
        </p:nvSpPr>
        <p:spPr>
          <a:xfrm>
            <a:off x="931544" y="6103737"/>
            <a:ext cx="7576457" cy="5931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521208">
              <a:lnSpc>
                <a:spcPct val="90000"/>
              </a:lnSpc>
              <a:defRPr b="1" sz="2000">
                <a:latin typeface="Carlito"/>
                <a:ea typeface="Carlito"/>
                <a:cs typeface="Carlito"/>
                <a:sym typeface="Carlito"/>
              </a:defRPr>
            </a:pPr>
            <a:r>
              <a:t>William Gibson </a:t>
            </a:r>
            <a:r>
              <a:rPr b="0">
                <a:latin typeface="Calibri Light"/>
                <a:ea typeface="Calibri Light"/>
                <a:cs typeface="Calibri Light"/>
                <a:sym typeface="Calibri Light"/>
              </a:rPr>
              <a:t>– Author, Futurist. Coined the term “cyberspace”</a:t>
            </a:r>
          </a:p>
        </p:txBody>
      </p:sp>
      <p:pic>
        <p:nvPicPr>
          <p:cNvPr id="145" name="Picture 2" descr="Picture 2"/>
          <p:cNvPicPr>
            <a:picLocks noChangeAspect="1"/>
          </p:cNvPicPr>
          <p:nvPr/>
        </p:nvPicPr>
        <p:blipFill>
          <a:blip r:embed="rId3">
            <a:extLst/>
          </a:blip>
          <a:stretch>
            <a:fillRect/>
          </a:stretch>
        </p:blipFill>
        <p:spPr>
          <a:xfrm>
            <a:off x="409575" y="644821"/>
            <a:ext cx="8324850" cy="5267327"/>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Title 1"/>
          <p:cNvSpPr txBox="1"/>
          <p:nvPr>
            <p:ph type="title"/>
          </p:nvPr>
        </p:nvSpPr>
        <p:spPr>
          <a:xfrm>
            <a:off x="646012" y="116545"/>
            <a:ext cx="8283776" cy="1085136"/>
          </a:xfrm>
          <a:prstGeom prst="rect">
            <a:avLst/>
          </a:prstGeom>
        </p:spPr>
        <p:txBody>
          <a:bodyPr/>
          <a:lstStyle>
            <a:lvl1pPr defTabSz="896111">
              <a:defRPr sz="3800">
                <a:solidFill>
                  <a:srgbClr val="000000"/>
                </a:solidFill>
              </a:defRPr>
            </a:lvl1pPr>
          </a:lstStyle>
          <a:p>
            <a:pPr/>
            <a:r>
              <a:t>Convergent Inflection points are here</a:t>
            </a:r>
          </a:p>
        </p:txBody>
      </p:sp>
      <p:sp>
        <p:nvSpPr>
          <p:cNvPr id="445"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anticipating-disruption.img.png.jpg" descr="anticipating-disruption.img.png.jpg"/>
          <p:cNvPicPr>
            <a:picLocks noChangeAspect="1"/>
          </p:cNvPicPr>
          <p:nvPr/>
        </p:nvPicPr>
        <p:blipFill>
          <a:blip r:embed="rId3">
            <a:extLst/>
          </a:blip>
          <a:stretch>
            <a:fillRect/>
          </a:stretch>
        </p:blipFill>
        <p:spPr>
          <a:xfrm>
            <a:off x="1320699" y="1515067"/>
            <a:ext cx="6277239" cy="3530947"/>
          </a:xfrm>
          <a:prstGeom prst="rect">
            <a:avLst/>
          </a:prstGeom>
          <a:ln w="12700">
            <a:miter lim="400000"/>
          </a:ln>
        </p:spPr>
      </p:pic>
      <p:sp>
        <p:nvSpPr>
          <p:cNvPr id="447" name="Title 1"/>
          <p:cNvSpPr txBox="1"/>
          <p:nvPr/>
        </p:nvSpPr>
        <p:spPr>
          <a:xfrm>
            <a:off x="1260652" y="5257801"/>
            <a:ext cx="6397331" cy="13107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99368">
              <a:lnSpc>
                <a:spcPct val="90000"/>
              </a:lnSpc>
              <a:defRPr sz="3300">
                <a:latin typeface="Calibri Light"/>
                <a:ea typeface="Calibri Light"/>
                <a:cs typeface="Calibri Light"/>
                <a:sym typeface="Calibri Light"/>
              </a:defRPr>
            </a:lvl1pPr>
          </a:lstStyle>
          <a:p>
            <a:pPr/>
            <a:r>
              <a:t>Industry disruption is widespread and rapidly accelerating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lide Number"/>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Untitled1-e1441782286800.png" descr="Untitled1-e1441782286800.png"/>
          <p:cNvPicPr>
            <a:picLocks noChangeAspect="1"/>
          </p:cNvPicPr>
          <p:nvPr/>
        </p:nvPicPr>
        <p:blipFill>
          <a:blip r:embed="rId2">
            <a:extLst/>
          </a:blip>
          <a:stretch>
            <a:fillRect/>
          </a:stretch>
        </p:blipFill>
        <p:spPr>
          <a:xfrm>
            <a:off x="0" y="693829"/>
            <a:ext cx="9144000" cy="547034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Rectangle 2"/>
          <p:cNvSpPr txBox="1"/>
          <p:nvPr>
            <p:ph type="title"/>
          </p:nvPr>
        </p:nvSpPr>
        <p:spPr>
          <a:xfrm>
            <a:off x="457200" y="228600"/>
            <a:ext cx="7886700" cy="947738"/>
          </a:xfrm>
          <a:prstGeom prst="rect">
            <a:avLst/>
          </a:prstGeom>
        </p:spPr>
        <p:txBody>
          <a:bodyPr/>
          <a:lstStyle>
            <a:lvl1pPr defTabSz="790772">
              <a:defRPr sz="3759">
                <a:solidFill>
                  <a:srgbClr val="000000"/>
                </a:solidFill>
              </a:defRPr>
            </a:lvl1pPr>
          </a:lstStyle>
          <a:p>
            <a:pPr/>
            <a:r>
              <a:t>Example 2: The Digital Revolution (cont)</a:t>
            </a:r>
          </a:p>
        </p:txBody>
      </p:sp>
      <p:sp>
        <p:nvSpPr>
          <p:cNvPr id="455"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456" name="Image" descr="Image"/>
          <p:cNvPicPr>
            <a:picLocks noChangeAspect="1"/>
          </p:cNvPicPr>
          <p:nvPr/>
        </p:nvPicPr>
        <p:blipFill>
          <a:blip r:embed="rId2">
            <a:extLst/>
          </a:blip>
          <a:stretch>
            <a:fillRect/>
          </a:stretch>
        </p:blipFill>
        <p:spPr>
          <a:xfrm>
            <a:off x="0" y="1555497"/>
            <a:ext cx="9144001" cy="430306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9" name="Title 1"/>
          <p:cNvSpPr txBox="1"/>
          <p:nvPr/>
        </p:nvSpPr>
        <p:spPr>
          <a:xfrm>
            <a:off x="1163177" y="1737535"/>
            <a:ext cx="6817646" cy="8874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832833">
              <a:lnSpc>
                <a:spcPct val="81000"/>
              </a:lnSpc>
              <a:defRPr sz="3200">
                <a:latin typeface="Calibri Light"/>
                <a:ea typeface="Calibri Light"/>
                <a:cs typeface="Calibri Light"/>
                <a:sym typeface="Calibri Light"/>
              </a:defRPr>
            </a:lvl1pPr>
          </a:lstStyle>
          <a:p>
            <a:pPr/>
            <a:r>
              <a:t>What will the future world look like?</a:t>
            </a:r>
          </a:p>
        </p:txBody>
      </p:sp>
      <p:sp>
        <p:nvSpPr>
          <p:cNvPr id="460" name="Ron.Welch@gmail.com"/>
          <p:cNvSpPr txBox="1"/>
          <p:nvPr/>
        </p:nvSpPr>
        <p:spPr>
          <a:xfrm>
            <a:off x="3511253" y="6399917"/>
            <a:ext cx="1891097" cy="277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vl1pPr>
          </a:lstStyle>
          <a:p>
            <a:pPr/>
            <a:r>
              <a:t>Ron.Welch@gmail.com</a:t>
            </a:r>
          </a:p>
        </p:txBody>
      </p:sp>
      <p:sp>
        <p:nvSpPr>
          <p:cNvPr id="461" name="Title 1"/>
          <p:cNvSpPr txBox="1"/>
          <p:nvPr/>
        </p:nvSpPr>
        <p:spPr>
          <a:xfrm>
            <a:off x="996439" y="3427583"/>
            <a:ext cx="7151121" cy="1512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lnSpc>
                <a:spcPct val="81000"/>
              </a:lnSpc>
              <a:defRPr sz="6500">
                <a:solidFill>
                  <a:schemeClr val="accent2"/>
                </a:solidFill>
                <a:latin typeface="Calibri Light"/>
                <a:ea typeface="Calibri Light"/>
                <a:cs typeface="Calibri Light"/>
                <a:sym typeface="Calibri Light"/>
              </a:defRPr>
            </a:lvl1pPr>
          </a:lstStyle>
          <a:p>
            <a:pPr/>
            <a:r>
              <a:t>You Get To Decide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reeform: Shape 73"/>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50" name="Rectangle 2"/>
          <p:cNvSpPr txBox="1"/>
          <p:nvPr>
            <p:ph type="title"/>
          </p:nvPr>
        </p:nvSpPr>
        <p:spPr>
          <a:xfrm>
            <a:off x="647271" y="1019271"/>
            <a:ext cx="2717358" cy="4795411"/>
          </a:xfrm>
          <a:prstGeom prst="rect">
            <a:avLst/>
          </a:prstGeom>
        </p:spPr>
        <p:txBody>
          <a:bodyPr/>
          <a:lstStyle>
            <a:lvl1pPr>
              <a:defRPr sz="3700">
                <a:solidFill>
                  <a:srgbClr val="FFFFFF"/>
                </a:solidFill>
              </a:defRPr>
            </a:lvl1pPr>
          </a:lstStyle>
          <a:p>
            <a:pPr/>
            <a:r>
              <a:t>     Introduction</a:t>
            </a:r>
          </a:p>
        </p:txBody>
      </p:sp>
      <p:sp>
        <p:nvSpPr>
          <p:cNvPr id="151" name="Slide Number Placeholder 3"/>
          <p:cNvSpPr txBox="1"/>
          <p:nvPr>
            <p:ph type="sldNum" sz="quarter" idx="4294967295"/>
          </p:nvPr>
        </p:nvSpPr>
        <p:spPr>
          <a:xfrm>
            <a:off x="8280400" y="6492875"/>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52" name="Rounded Rectangle"/>
          <p:cNvSpPr/>
          <p:nvPr/>
        </p:nvSpPr>
        <p:spPr>
          <a:xfrm>
            <a:off x="3986887" y="1345974"/>
            <a:ext cx="4885206" cy="1765630"/>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53" name="Square"/>
          <p:cNvSpPr/>
          <p:nvPr/>
        </p:nvSpPr>
        <p:spPr>
          <a:xfrm>
            <a:off x="4533225" y="1856816"/>
            <a:ext cx="971098" cy="971098"/>
          </a:xfrm>
          <a:prstGeom prst="rect">
            <a:avLst/>
          </a:prstGeom>
          <a:blipFill>
            <a:blip r:embed="rId2"/>
            <a:stretch>
              <a:fillRect/>
            </a:stretch>
          </a:blipFill>
          <a:ln w="12700">
            <a:miter lim="400000"/>
          </a:ln>
        </p:spPr>
        <p:txBody>
          <a:bodyPr lIns="45718" tIns="45718" rIns="45718" bIns="45718"/>
          <a:lstStyle/>
          <a:p>
            <a:pPr>
              <a:lnSpc>
                <a:spcPct val="90000"/>
              </a:lnSpc>
              <a:spcBef>
                <a:spcPts val="1000"/>
              </a:spcBef>
              <a:defRPr sz="2400"/>
            </a:pPr>
          </a:p>
        </p:txBody>
      </p:sp>
      <p:sp>
        <p:nvSpPr>
          <p:cNvPr id="154" name="Obtaining a broad view of emerging trends and new technologies as they relate to business can help an organization anticipate and prepare for the future"/>
          <p:cNvSpPr/>
          <p:nvPr/>
        </p:nvSpPr>
        <p:spPr>
          <a:xfrm>
            <a:off x="5666913" y="1426893"/>
            <a:ext cx="284590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86861" tIns="186861" rIns="186861" bIns="186861" anchor="ctr">
            <a:spAutoFit/>
          </a:bodyPr>
          <a:lstStyle>
            <a:lvl1pPr defTabSz="622300">
              <a:lnSpc>
                <a:spcPct val="90000"/>
              </a:lnSpc>
              <a:spcBef>
                <a:spcPts val="500"/>
              </a:spcBef>
              <a:defRPr sz="1400"/>
            </a:lvl1pPr>
          </a:lstStyle>
          <a:p>
            <a:pPr/>
            <a:r>
              <a:t>Obtaining a broad view of emerging trends and new technologies as they relate to business can help an organization anticipate and prepare for the future</a:t>
            </a:r>
          </a:p>
        </p:txBody>
      </p:sp>
      <p:sp>
        <p:nvSpPr>
          <p:cNvPr id="155" name="Rounded Rectangle"/>
          <p:cNvSpPr/>
          <p:nvPr/>
        </p:nvSpPr>
        <p:spPr>
          <a:xfrm>
            <a:off x="3986887" y="3338755"/>
            <a:ext cx="4885206" cy="1765630"/>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56" name="Square"/>
          <p:cNvSpPr/>
          <p:nvPr/>
        </p:nvSpPr>
        <p:spPr>
          <a:xfrm>
            <a:off x="4431549" y="3736020"/>
            <a:ext cx="971098" cy="971098"/>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57" name="Organizations that can most effectively grasp the deep currents of technological evolution can use their knowledge to protect themselves against sudden and fatal technological obsolescence"/>
          <p:cNvSpPr/>
          <p:nvPr/>
        </p:nvSpPr>
        <p:spPr>
          <a:xfrm>
            <a:off x="5666913" y="3324476"/>
            <a:ext cx="284590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86861" tIns="186861" rIns="186861" bIns="186861" anchor="ctr">
            <a:spAutoFit/>
          </a:bodyPr>
          <a:lstStyle>
            <a:lvl1pPr defTabSz="622300">
              <a:lnSpc>
                <a:spcPct val="90000"/>
              </a:lnSpc>
              <a:spcBef>
                <a:spcPts val="500"/>
              </a:spcBef>
              <a:defRPr sz="1400"/>
            </a:lvl1pPr>
          </a:lstStyle>
          <a:p>
            <a:pPr/>
            <a:r>
              <a:t>Organizations that can most effectively grasp the deep currents of technological evolution can use their knowledge to protect themselves against sudden and fatal technological obsolescence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reeform: Shape 72"/>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60" name="Rectangle 2"/>
          <p:cNvSpPr txBox="1"/>
          <p:nvPr>
            <p:ph type="title"/>
          </p:nvPr>
        </p:nvSpPr>
        <p:spPr>
          <a:xfrm>
            <a:off x="647271" y="1012004"/>
            <a:ext cx="2562120" cy="4795409"/>
          </a:xfrm>
          <a:prstGeom prst="rect">
            <a:avLst/>
          </a:prstGeom>
        </p:spPr>
        <p:txBody>
          <a:bodyPr/>
          <a:lstStyle>
            <a:lvl1pPr>
              <a:defRPr sz="4400">
                <a:solidFill>
                  <a:srgbClr val="FFFFFF"/>
                </a:solidFill>
              </a:defRPr>
            </a:lvl1pPr>
          </a:lstStyle>
          <a:p>
            <a:pPr/>
            <a:r>
              <a:t>   Top Reasons to Study Trends</a:t>
            </a:r>
          </a:p>
        </p:txBody>
      </p:sp>
      <p:sp>
        <p:nvSpPr>
          <p:cNvPr id="161"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62" name="Rounded Rectangle"/>
          <p:cNvSpPr/>
          <p:nvPr/>
        </p:nvSpPr>
        <p:spPr>
          <a:xfrm>
            <a:off x="3933028" y="693667"/>
            <a:ext cx="4885208" cy="1238010"/>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63" name="Square"/>
          <p:cNvSpPr/>
          <p:nvPr/>
        </p:nvSpPr>
        <p:spPr>
          <a:xfrm>
            <a:off x="4231325" y="1011009"/>
            <a:ext cx="680907" cy="680906"/>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64" name="Generate ideas and identify opportunities – Find new ideas and innovations by studying trends and analyzing publications."/>
          <p:cNvSpPr/>
          <p:nvPr/>
        </p:nvSpPr>
        <p:spPr>
          <a:xfrm>
            <a:off x="5222495" y="736260"/>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Generate ideas and identify opportunities – Find new ideas and innovations by studying trends and analyzing publications.</a:t>
            </a:r>
          </a:p>
        </p:txBody>
      </p:sp>
      <p:sp>
        <p:nvSpPr>
          <p:cNvPr id="165" name="Rounded Rectangle"/>
          <p:cNvSpPr/>
          <p:nvPr/>
        </p:nvSpPr>
        <p:spPr>
          <a:xfrm>
            <a:off x="3933028" y="2118690"/>
            <a:ext cx="4885208" cy="1238011"/>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66" name="Square"/>
          <p:cNvSpPr/>
          <p:nvPr/>
        </p:nvSpPr>
        <p:spPr>
          <a:xfrm>
            <a:off x="4296333" y="2359751"/>
            <a:ext cx="680908" cy="680907"/>
          </a:xfrm>
          <a:prstGeom prst="rect">
            <a:avLst/>
          </a:prstGeom>
          <a:blipFill>
            <a:blip r:embed="rId4"/>
            <a:stretch>
              <a:fillRect/>
            </a:stretch>
          </a:blipFill>
          <a:ln w="12700">
            <a:miter lim="400000"/>
          </a:ln>
        </p:spPr>
        <p:txBody>
          <a:bodyPr lIns="45718" tIns="45718" rIns="45718" bIns="45718"/>
          <a:lstStyle/>
          <a:p>
            <a:pPr>
              <a:lnSpc>
                <a:spcPct val="90000"/>
              </a:lnSpc>
              <a:spcBef>
                <a:spcPts val="1000"/>
              </a:spcBef>
              <a:defRPr sz="2400"/>
            </a:pPr>
          </a:p>
        </p:txBody>
      </p:sp>
      <p:sp>
        <p:nvSpPr>
          <p:cNvPr id="167" name="Identify early warning signals – Scan the environment for potential threats and risks."/>
          <p:cNvSpPr/>
          <p:nvPr/>
        </p:nvSpPr>
        <p:spPr>
          <a:xfrm>
            <a:off x="5222495" y="2263354"/>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Identify early warning signals – Scan the environment for potential threats and risks. </a:t>
            </a:r>
          </a:p>
        </p:txBody>
      </p:sp>
      <p:sp>
        <p:nvSpPr>
          <p:cNvPr id="168" name="Rounded Rectangle"/>
          <p:cNvSpPr/>
          <p:nvPr/>
        </p:nvSpPr>
        <p:spPr>
          <a:xfrm>
            <a:off x="3933028" y="3543713"/>
            <a:ext cx="4885208" cy="1238011"/>
          </a:xfrm>
          <a:prstGeom prst="roundRect">
            <a:avLst>
              <a:gd name="adj" fmla="val 10000"/>
            </a:avLst>
          </a:prstGeom>
          <a:solidFill>
            <a:schemeClr val="accent4"/>
          </a:solidFill>
          <a:ln w="12700">
            <a:miter lim="400000"/>
          </a:ln>
        </p:spPr>
        <p:txBody>
          <a:bodyPr lIns="45718" tIns="45718" rIns="45718" bIns="45718"/>
          <a:lstStyle/>
          <a:p>
            <a:pPr>
              <a:lnSpc>
                <a:spcPct val="90000"/>
              </a:lnSpc>
              <a:spcBef>
                <a:spcPts val="1000"/>
              </a:spcBef>
              <a:defRPr sz="2400"/>
            </a:pPr>
          </a:p>
        </p:txBody>
      </p:sp>
      <p:sp>
        <p:nvSpPr>
          <p:cNvPr id="169" name="Square"/>
          <p:cNvSpPr/>
          <p:nvPr/>
        </p:nvSpPr>
        <p:spPr>
          <a:xfrm>
            <a:off x="4293946" y="3825932"/>
            <a:ext cx="680908" cy="680907"/>
          </a:xfrm>
          <a:prstGeom prst="rect">
            <a:avLst/>
          </a:prstGeom>
          <a:blipFill>
            <a:blip r:embed="rId5"/>
            <a:stretch>
              <a:fillRect/>
            </a:stretch>
          </a:blipFill>
          <a:ln w="12700">
            <a:miter lim="400000"/>
          </a:ln>
        </p:spPr>
        <p:txBody>
          <a:bodyPr lIns="45718" tIns="45718" rIns="45718" bIns="45718"/>
          <a:lstStyle/>
          <a:p>
            <a:pPr>
              <a:lnSpc>
                <a:spcPct val="90000"/>
              </a:lnSpc>
              <a:spcBef>
                <a:spcPts val="1000"/>
              </a:spcBef>
              <a:defRPr sz="2400"/>
            </a:pPr>
          </a:p>
        </p:txBody>
      </p:sp>
      <p:sp>
        <p:nvSpPr>
          <p:cNvPr id="170" name="Gain confidence – A solid foundation of awareness about trends can provide an organization with the confidence to take risks."/>
          <p:cNvSpPr/>
          <p:nvPr/>
        </p:nvSpPr>
        <p:spPr>
          <a:xfrm>
            <a:off x="5222495" y="3657849"/>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Gain confidence – A solid foundation of awareness about trends can provide an organization with the confidence to take risks.</a:t>
            </a:r>
          </a:p>
        </p:txBody>
      </p:sp>
      <p:sp>
        <p:nvSpPr>
          <p:cNvPr id="171" name="Rounded Rectangle"/>
          <p:cNvSpPr/>
          <p:nvPr/>
        </p:nvSpPr>
        <p:spPr>
          <a:xfrm>
            <a:off x="3933028" y="4955947"/>
            <a:ext cx="4885208" cy="1238011"/>
          </a:xfrm>
          <a:prstGeom prst="roundRect">
            <a:avLst>
              <a:gd name="adj" fmla="val 10000"/>
            </a:avLst>
          </a:prstGeom>
          <a:solidFill>
            <a:schemeClr val="accent5"/>
          </a:solidFill>
          <a:ln w="12700">
            <a:miter lim="400000"/>
          </a:ln>
        </p:spPr>
        <p:txBody>
          <a:bodyPr lIns="45718" tIns="45718" rIns="45718" bIns="45718"/>
          <a:lstStyle/>
          <a:p>
            <a:pPr>
              <a:lnSpc>
                <a:spcPct val="90000"/>
              </a:lnSpc>
              <a:spcBef>
                <a:spcPts val="1000"/>
              </a:spcBef>
              <a:defRPr sz="2400"/>
            </a:pPr>
          </a:p>
        </p:txBody>
      </p:sp>
      <p:sp>
        <p:nvSpPr>
          <p:cNvPr id="172" name="Square"/>
          <p:cNvSpPr/>
          <p:nvPr/>
        </p:nvSpPr>
        <p:spPr>
          <a:xfrm>
            <a:off x="4213099" y="5234499"/>
            <a:ext cx="680907" cy="680907"/>
          </a:xfrm>
          <a:prstGeom prst="rect">
            <a:avLst/>
          </a:prstGeom>
          <a:blipFill>
            <a:blip r:embed="rId6"/>
            <a:stretch>
              <a:fillRect/>
            </a:stretch>
          </a:blipFill>
          <a:ln w="12700">
            <a:miter lim="400000"/>
          </a:ln>
        </p:spPr>
        <p:txBody>
          <a:bodyPr lIns="45718" tIns="45718" rIns="45718" bIns="45718"/>
          <a:lstStyle/>
          <a:p>
            <a:pPr>
              <a:lnSpc>
                <a:spcPct val="90000"/>
              </a:lnSpc>
              <a:spcBef>
                <a:spcPts val="1000"/>
              </a:spcBef>
              <a:defRPr sz="2400"/>
            </a:pPr>
          </a:p>
        </p:txBody>
      </p:sp>
      <p:sp>
        <p:nvSpPr>
          <p:cNvPr id="173" name="Beat the competition – Seeing what is coming before others can give an organization the lead time it requires to establish a foothold in the new market."/>
          <p:cNvSpPr/>
          <p:nvPr/>
        </p:nvSpPr>
        <p:spPr>
          <a:xfrm>
            <a:off x="5222495" y="505234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Beat the competition – Seeing what is coming before others can give an organization the lead time it requires to establish a foothold in the new market.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reeform: Shape 72"/>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78" name="Rectangle 2"/>
          <p:cNvSpPr txBox="1"/>
          <p:nvPr>
            <p:ph type="title"/>
          </p:nvPr>
        </p:nvSpPr>
        <p:spPr>
          <a:xfrm>
            <a:off x="647271" y="1012004"/>
            <a:ext cx="2562120" cy="4795409"/>
          </a:xfrm>
          <a:prstGeom prst="rect">
            <a:avLst/>
          </a:prstGeom>
        </p:spPr>
        <p:txBody>
          <a:bodyPr/>
          <a:lstStyle>
            <a:lvl1pPr>
              <a:defRPr sz="4400">
                <a:solidFill>
                  <a:srgbClr val="FFFFFF"/>
                </a:solidFill>
              </a:defRPr>
            </a:lvl1pPr>
          </a:lstStyle>
          <a:p>
            <a:pPr/>
            <a:r>
              <a:t>   Top Reasons to Study Trends, cont’d</a:t>
            </a:r>
          </a:p>
        </p:txBody>
      </p:sp>
      <p:sp>
        <p:nvSpPr>
          <p:cNvPr id="179"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80" name="Rounded Rectangle"/>
          <p:cNvSpPr/>
          <p:nvPr/>
        </p:nvSpPr>
        <p:spPr>
          <a:xfrm>
            <a:off x="3933028" y="689861"/>
            <a:ext cx="4885208" cy="1089868"/>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81" name="Square"/>
          <p:cNvSpPr/>
          <p:nvPr/>
        </p:nvSpPr>
        <p:spPr>
          <a:xfrm>
            <a:off x="4409123" y="894342"/>
            <a:ext cx="680908" cy="680908"/>
          </a:xfrm>
          <a:prstGeom prst="rect">
            <a:avLst/>
          </a:prstGeom>
          <a:blipFill>
            <a:blip r:embed="rId2"/>
            <a:stretch>
              <a:fillRect/>
            </a:stretch>
          </a:blipFill>
          <a:ln w="12700">
            <a:miter lim="400000"/>
          </a:ln>
        </p:spPr>
        <p:txBody>
          <a:bodyPr lIns="45718" tIns="45718" rIns="45718" bIns="45718"/>
          <a:lstStyle/>
          <a:p>
            <a:pPr>
              <a:lnSpc>
                <a:spcPct val="90000"/>
              </a:lnSpc>
              <a:spcBef>
                <a:spcPts val="1000"/>
              </a:spcBef>
              <a:defRPr sz="2400"/>
            </a:pPr>
          </a:p>
        </p:txBody>
      </p:sp>
      <p:sp>
        <p:nvSpPr>
          <p:cNvPr id="182" name="Understand a trend – Analyzing the details within a trend can help separate truly significant developments from rapidly appearing and disappearing fads."/>
          <p:cNvSpPr/>
          <p:nvPr/>
        </p:nvSpPr>
        <p:spPr>
          <a:xfrm>
            <a:off x="5261326" y="708179"/>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Understand a trend – Analyzing the details within a trend can help separate truly significant developments from rapidly appearing and disappearing fads.</a:t>
            </a:r>
          </a:p>
        </p:txBody>
      </p:sp>
      <p:sp>
        <p:nvSpPr>
          <p:cNvPr id="183" name="Rounded Rectangle"/>
          <p:cNvSpPr/>
          <p:nvPr/>
        </p:nvSpPr>
        <p:spPr>
          <a:xfrm>
            <a:off x="3933028" y="1968231"/>
            <a:ext cx="4885208" cy="1238011"/>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84" name="Square"/>
          <p:cNvSpPr/>
          <p:nvPr/>
        </p:nvSpPr>
        <p:spPr>
          <a:xfrm>
            <a:off x="4409125" y="2248506"/>
            <a:ext cx="680908" cy="680908"/>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85" name="Balance strategic goals – Thinking about the future is an antidote to a “profit now, worry later” mentality that can lead to trouble in the long term."/>
          <p:cNvSpPr/>
          <p:nvPr/>
        </p:nvSpPr>
        <p:spPr>
          <a:xfrm>
            <a:off x="5261326" y="206903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Balance strategic goals – Thinking about the future is an antidote to a “profit now, worry later” mentality that can lead to trouble in the long term.</a:t>
            </a:r>
          </a:p>
        </p:txBody>
      </p:sp>
      <p:sp>
        <p:nvSpPr>
          <p:cNvPr id="186" name="Rounded Rectangle"/>
          <p:cNvSpPr/>
          <p:nvPr/>
        </p:nvSpPr>
        <p:spPr>
          <a:xfrm>
            <a:off x="3933028" y="3429886"/>
            <a:ext cx="4885208" cy="1238011"/>
          </a:xfrm>
          <a:prstGeom prst="roundRect">
            <a:avLst>
              <a:gd name="adj" fmla="val 10000"/>
            </a:avLst>
          </a:prstGeom>
          <a:solidFill>
            <a:schemeClr val="accent4"/>
          </a:solidFill>
          <a:ln w="12700">
            <a:miter lim="400000"/>
          </a:ln>
        </p:spPr>
        <p:txBody>
          <a:bodyPr lIns="45718" tIns="45718" rIns="45718" bIns="45718"/>
          <a:lstStyle/>
          <a:p>
            <a:pPr>
              <a:lnSpc>
                <a:spcPct val="90000"/>
              </a:lnSpc>
              <a:spcBef>
                <a:spcPts val="1000"/>
              </a:spcBef>
              <a:defRPr sz="2400"/>
            </a:pPr>
          </a:p>
        </p:txBody>
      </p:sp>
      <p:sp>
        <p:nvSpPr>
          <p:cNvPr id="187" name="Square"/>
          <p:cNvSpPr/>
          <p:nvPr/>
        </p:nvSpPr>
        <p:spPr>
          <a:xfrm>
            <a:off x="4296219" y="3697539"/>
            <a:ext cx="680908" cy="680907"/>
          </a:xfrm>
          <a:prstGeom prst="rect">
            <a:avLst/>
          </a:prstGeom>
          <a:blipFill>
            <a:blip r:embed="rId4"/>
            <a:stretch>
              <a:fillRect/>
            </a:stretch>
          </a:blipFill>
          <a:ln w="12700">
            <a:miter lim="400000"/>
          </a:ln>
        </p:spPr>
        <p:txBody>
          <a:bodyPr lIns="45718" tIns="45718" rIns="45718" bIns="45718"/>
          <a:lstStyle/>
          <a:p>
            <a:pPr>
              <a:lnSpc>
                <a:spcPct val="90000"/>
              </a:lnSpc>
              <a:spcBef>
                <a:spcPts val="1000"/>
              </a:spcBef>
              <a:defRPr sz="2400"/>
            </a:pPr>
          </a:p>
        </p:txBody>
      </p:sp>
      <p:sp>
        <p:nvSpPr>
          <p:cNvPr id="188" name="Understand the future of specific industries – Organizations must understand everything inside and outside their industry."/>
          <p:cNvSpPr/>
          <p:nvPr/>
        </p:nvSpPr>
        <p:spPr>
          <a:xfrm>
            <a:off x="5261326" y="352475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Understand the future of specific industries – Organizations must understand everything inside and outside their industry.</a:t>
            </a:r>
          </a:p>
        </p:txBody>
      </p:sp>
      <p:sp>
        <p:nvSpPr>
          <p:cNvPr id="189" name="Rounded Rectangle"/>
          <p:cNvSpPr/>
          <p:nvPr/>
        </p:nvSpPr>
        <p:spPr>
          <a:xfrm>
            <a:off x="3935105" y="4891542"/>
            <a:ext cx="4885208" cy="1238011"/>
          </a:xfrm>
          <a:prstGeom prst="roundRect">
            <a:avLst>
              <a:gd name="adj" fmla="val 10000"/>
            </a:avLst>
          </a:prstGeom>
          <a:solidFill>
            <a:schemeClr val="accent5"/>
          </a:solidFill>
          <a:ln w="12700">
            <a:miter lim="400000"/>
          </a:ln>
        </p:spPr>
        <p:txBody>
          <a:bodyPr lIns="45718" tIns="45718" rIns="45718" bIns="45718"/>
          <a:lstStyle/>
          <a:p>
            <a:pPr>
              <a:lnSpc>
                <a:spcPct val="90000"/>
              </a:lnSpc>
              <a:spcBef>
                <a:spcPts val="1000"/>
              </a:spcBef>
              <a:defRPr sz="2400"/>
            </a:pPr>
          </a:p>
        </p:txBody>
      </p:sp>
      <p:sp>
        <p:nvSpPr>
          <p:cNvPr id="190" name="Square"/>
          <p:cNvSpPr/>
          <p:nvPr/>
        </p:nvSpPr>
        <p:spPr>
          <a:xfrm>
            <a:off x="4411202" y="5170094"/>
            <a:ext cx="680907" cy="680907"/>
          </a:xfrm>
          <a:prstGeom prst="rect">
            <a:avLst/>
          </a:prstGeom>
          <a:blipFill>
            <a:blip r:embed="rId5"/>
            <a:stretch>
              <a:fillRect/>
            </a:stretch>
          </a:blipFill>
          <a:ln w="12700">
            <a:miter lim="400000"/>
          </a:ln>
        </p:spPr>
        <p:txBody>
          <a:bodyPr lIns="45718" tIns="45718" rIns="45718" bIns="45718"/>
          <a:lstStyle/>
          <a:p>
            <a:pPr>
              <a:lnSpc>
                <a:spcPct val="90000"/>
              </a:lnSpc>
              <a:spcBef>
                <a:spcPts val="1000"/>
              </a:spcBef>
              <a:defRPr sz="2400"/>
            </a:pPr>
          </a:p>
        </p:txBody>
      </p:sp>
      <p:sp>
        <p:nvSpPr>
          <p:cNvPr id="191" name="Prepare for the future – Any organization that wants to compete in this hyperchanging world needs to make every effort to forecast the future."/>
          <p:cNvSpPr/>
          <p:nvPr/>
        </p:nvSpPr>
        <p:spPr>
          <a:xfrm>
            <a:off x="5261326" y="4980472"/>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Prepare for the future – Any organization that wants to compete in this hyperchanging world needs to make every effort to forecast the future.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Rectangle 2"/>
          <p:cNvSpPr txBox="1"/>
          <p:nvPr>
            <p:ph type="title"/>
          </p:nvPr>
        </p:nvSpPr>
        <p:spPr>
          <a:xfrm>
            <a:off x="308121" y="292100"/>
            <a:ext cx="6134403" cy="609600"/>
          </a:xfrm>
          <a:prstGeom prst="rect">
            <a:avLst/>
          </a:prstGeom>
        </p:spPr>
        <p:txBody>
          <a:bodyPr/>
          <a:lstStyle>
            <a:lvl1pPr defTabSz="905255">
              <a:defRPr sz="3500">
                <a:solidFill>
                  <a:srgbClr val="000000"/>
                </a:solidFill>
              </a:defRPr>
            </a:lvl1pPr>
          </a:lstStyle>
          <a:p>
            <a:pPr/>
            <a:r>
              <a:t>Strategies for Spotting Trends</a:t>
            </a:r>
          </a:p>
        </p:txBody>
      </p:sp>
      <p:sp>
        <p:nvSpPr>
          <p:cNvPr id="194" name="Rectangle 3"/>
          <p:cNvSpPr txBox="1"/>
          <p:nvPr>
            <p:ph type="body" idx="1"/>
          </p:nvPr>
        </p:nvSpPr>
        <p:spPr>
          <a:xfrm>
            <a:off x="258464" y="2957460"/>
            <a:ext cx="8627072" cy="3565282"/>
          </a:xfrm>
          <a:prstGeom prst="rect">
            <a:avLst/>
          </a:prstGeom>
        </p:spPr>
        <p:txBody>
          <a:bodyPr/>
          <a:lstStyle/>
          <a:p>
            <a:pPr defTabSz="842709">
              <a:spcBef>
                <a:spcPts val="800"/>
              </a:spcBef>
              <a:defRPr b="1"/>
            </a:pPr>
            <a:r>
              <a:t>Trend analysis</a:t>
            </a:r>
            <a:r>
              <a:rPr b="0"/>
              <a:t> – The examination of a trend to identify its nature, causes, speed of development, and potential impacts</a:t>
            </a:r>
          </a:p>
          <a:p>
            <a:pPr defTabSz="842709">
              <a:spcBef>
                <a:spcPts val="800"/>
              </a:spcBef>
              <a:defRPr b="1"/>
            </a:pPr>
            <a:r>
              <a:t>Trend monitoring</a:t>
            </a:r>
            <a:r>
              <a:rPr b="0"/>
              <a:t> – Trends viewed as particularly important in a specific community, industry, or sector are carefully monitored, watched, and reported to key decision makers</a:t>
            </a:r>
          </a:p>
          <a:p>
            <a:pPr defTabSz="842709">
              <a:spcBef>
                <a:spcPts val="800"/>
              </a:spcBef>
              <a:defRPr b="1"/>
            </a:pPr>
            <a:r>
              <a:t>Trend projection</a:t>
            </a:r>
            <a:r>
              <a:rPr b="0"/>
              <a:t> – When numerical data are available, a trend can be plotted to display changes through time and into the future</a:t>
            </a:r>
          </a:p>
        </p:txBody>
      </p:sp>
      <p:sp>
        <p:nvSpPr>
          <p:cNvPr id="195" name="Text Placeholder 1"/>
          <p:cNvSpPr/>
          <p:nvPr>
            <p:ph type="body" idx="22"/>
          </p:nvPr>
        </p:nvSpPr>
        <p:spPr>
          <a:prstGeom prst="rect">
            <a:avLst/>
          </a:prstGeom>
        </p:spPr>
        <p:txBody>
          <a:bodyPr/>
          <a:lstStyle/>
          <a:p>
            <a:pPr marL="0" indent="0" algn="r">
              <a:lnSpc>
                <a:spcPct val="100000"/>
              </a:lnSpc>
              <a:spcBef>
                <a:spcPts val="0"/>
              </a:spcBef>
              <a:buSzTx/>
              <a:buNone/>
              <a:defRPr sz="800">
                <a:solidFill>
                  <a:srgbClr val="FFFFFF"/>
                </a:solidFill>
              </a:defRPr>
            </a:pPr>
          </a:p>
        </p:txBody>
      </p:sp>
      <p:sp>
        <p:nvSpPr>
          <p:cNvPr id="196"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pic>
        <p:nvPicPr>
          <p:cNvPr id="197" name="Image" descr="Image"/>
          <p:cNvPicPr>
            <a:picLocks noChangeAspect="1"/>
          </p:cNvPicPr>
          <p:nvPr/>
        </p:nvPicPr>
        <p:blipFill>
          <a:blip r:embed="rId3">
            <a:extLst/>
          </a:blip>
          <a:stretch>
            <a:fillRect/>
          </a:stretch>
        </p:blipFill>
        <p:spPr>
          <a:xfrm>
            <a:off x="3238500" y="884508"/>
            <a:ext cx="2667000" cy="189009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U">
  <a:themeElements>
    <a:clrScheme name="BU">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BU">
      <a:majorFont>
        <a:latin typeface="Helvetica"/>
        <a:ea typeface="Helvetica"/>
        <a:cs typeface="Helvetica"/>
      </a:majorFont>
      <a:minorFont>
        <a:latin typeface="Calibri"/>
        <a:ea typeface="Calibri"/>
        <a:cs typeface="Calibri"/>
      </a:minorFont>
    </a:fontScheme>
    <a:fmtScheme name="B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U">
  <a:themeElements>
    <a:clrScheme name="BU">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BU">
      <a:majorFont>
        <a:latin typeface="Helvetica"/>
        <a:ea typeface="Helvetica"/>
        <a:cs typeface="Helvetica"/>
      </a:majorFont>
      <a:minorFont>
        <a:latin typeface="Calibri"/>
        <a:ea typeface="Calibri"/>
        <a:cs typeface="Calibri"/>
      </a:minorFont>
    </a:fontScheme>
    <a:fmtScheme name="B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